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2.svg" ContentType="image/svg+xml"/>
  <Override PartName="/ppt/media/image28.svg" ContentType="image/svg+xml"/>
  <Override PartName="/ppt/media/image5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3"/>
  </p:sldMasterIdLst>
  <p:notesMasterIdLst>
    <p:notesMasterId r:id="rId5"/>
  </p:notesMasterIdLst>
  <p:handoutMasterIdLst>
    <p:handoutMasterId r:id="rId182"/>
  </p:handoutMasterIdLst>
  <p:sldIdLst>
    <p:sldId id="325" r:id="rId4"/>
    <p:sldId id="569" r:id="rId6"/>
    <p:sldId id="264" r:id="rId7"/>
    <p:sldId id="328" r:id="rId8"/>
    <p:sldId id="327" r:id="rId9"/>
    <p:sldId id="997" r:id="rId10"/>
    <p:sldId id="309" r:id="rId11"/>
    <p:sldId id="259" r:id="rId12"/>
    <p:sldId id="539" r:id="rId13"/>
    <p:sldId id="1156" r:id="rId14"/>
    <p:sldId id="995" r:id="rId15"/>
    <p:sldId id="1157" r:id="rId16"/>
    <p:sldId id="1158" r:id="rId17"/>
    <p:sldId id="1159" r:id="rId18"/>
    <p:sldId id="1160" r:id="rId19"/>
    <p:sldId id="1161" r:id="rId20"/>
    <p:sldId id="1162" r:id="rId21"/>
    <p:sldId id="1163" r:id="rId22"/>
    <p:sldId id="1164" r:id="rId23"/>
    <p:sldId id="1165" r:id="rId24"/>
    <p:sldId id="1166" r:id="rId25"/>
    <p:sldId id="1167" r:id="rId26"/>
    <p:sldId id="1168" r:id="rId27"/>
    <p:sldId id="1112" r:id="rId28"/>
    <p:sldId id="1174" r:id="rId29"/>
    <p:sldId id="1175" r:id="rId30"/>
    <p:sldId id="1176" r:id="rId31"/>
    <p:sldId id="1177" r:id="rId32"/>
    <p:sldId id="1178" r:id="rId33"/>
    <p:sldId id="1179" r:id="rId34"/>
    <p:sldId id="1180" r:id="rId35"/>
    <p:sldId id="1181" r:id="rId36"/>
    <p:sldId id="1182" r:id="rId37"/>
    <p:sldId id="1183" r:id="rId38"/>
    <p:sldId id="1185" r:id="rId39"/>
    <p:sldId id="1186" r:id="rId40"/>
    <p:sldId id="1187" r:id="rId41"/>
    <p:sldId id="1188" r:id="rId42"/>
    <p:sldId id="1189" r:id="rId43"/>
    <p:sldId id="1190" r:id="rId44"/>
    <p:sldId id="1191" r:id="rId45"/>
    <p:sldId id="1192" r:id="rId46"/>
    <p:sldId id="1193" r:id="rId47"/>
    <p:sldId id="1196" r:id="rId48"/>
    <p:sldId id="1195" r:id="rId49"/>
    <p:sldId id="1197" r:id="rId50"/>
    <p:sldId id="1198" r:id="rId51"/>
    <p:sldId id="1199" r:id="rId52"/>
    <p:sldId id="1200" r:id="rId53"/>
    <p:sldId id="1201" r:id="rId54"/>
    <p:sldId id="1202" r:id="rId55"/>
    <p:sldId id="1203" r:id="rId56"/>
    <p:sldId id="1204" r:id="rId57"/>
    <p:sldId id="1205" r:id="rId58"/>
    <p:sldId id="1206" r:id="rId59"/>
    <p:sldId id="1207" r:id="rId60"/>
    <p:sldId id="1208" r:id="rId61"/>
    <p:sldId id="1209" r:id="rId62"/>
    <p:sldId id="1210" r:id="rId63"/>
    <p:sldId id="1211" r:id="rId64"/>
    <p:sldId id="1212" r:id="rId65"/>
    <p:sldId id="1213" r:id="rId66"/>
    <p:sldId id="1214" r:id="rId67"/>
    <p:sldId id="1215" r:id="rId68"/>
    <p:sldId id="1216" r:id="rId69"/>
    <p:sldId id="1217" r:id="rId70"/>
    <p:sldId id="1218" r:id="rId71"/>
    <p:sldId id="1219" r:id="rId72"/>
    <p:sldId id="1220" r:id="rId73"/>
    <p:sldId id="1222" r:id="rId74"/>
    <p:sldId id="1223" r:id="rId75"/>
    <p:sldId id="1224" r:id="rId76"/>
    <p:sldId id="1225" r:id="rId77"/>
    <p:sldId id="1226" r:id="rId78"/>
    <p:sldId id="1227" r:id="rId79"/>
    <p:sldId id="1228" r:id="rId80"/>
    <p:sldId id="1229" r:id="rId81"/>
    <p:sldId id="1230" r:id="rId82"/>
    <p:sldId id="1231" r:id="rId83"/>
    <p:sldId id="1232" r:id="rId84"/>
    <p:sldId id="1234" r:id="rId85"/>
    <p:sldId id="1233" r:id="rId86"/>
    <p:sldId id="1235" r:id="rId87"/>
    <p:sldId id="1236" r:id="rId88"/>
    <p:sldId id="1237" r:id="rId89"/>
    <p:sldId id="1238" r:id="rId90"/>
    <p:sldId id="1239" r:id="rId91"/>
    <p:sldId id="1240" r:id="rId92"/>
    <p:sldId id="1241" r:id="rId93"/>
    <p:sldId id="1244" r:id="rId94"/>
    <p:sldId id="1243" r:id="rId95"/>
    <p:sldId id="1245" r:id="rId96"/>
    <p:sldId id="1246" r:id="rId97"/>
    <p:sldId id="1247" r:id="rId98"/>
    <p:sldId id="1248" r:id="rId99"/>
    <p:sldId id="1249" r:id="rId100"/>
    <p:sldId id="1250" r:id="rId101"/>
    <p:sldId id="1251" r:id="rId102"/>
    <p:sldId id="1252" r:id="rId103"/>
    <p:sldId id="1253" r:id="rId104"/>
    <p:sldId id="1254" r:id="rId105"/>
    <p:sldId id="1255" r:id="rId106"/>
    <p:sldId id="1256" r:id="rId107"/>
    <p:sldId id="1257" r:id="rId108"/>
    <p:sldId id="1258" r:id="rId109"/>
    <p:sldId id="1259" r:id="rId110"/>
    <p:sldId id="1260" r:id="rId111"/>
    <p:sldId id="1261" r:id="rId112"/>
    <p:sldId id="1262" r:id="rId113"/>
    <p:sldId id="1263" r:id="rId114"/>
    <p:sldId id="1264" r:id="rId115"/>
    <p:sldId id="1265" r:id="rId116"/>
    <p:sldId id="1266" r:id="rId117"/>
    <p:sldId id="1267" r:id="rId118"/>
    <p:sldId id="1268" r:id="rId119"/>
    <p:sldId id="1269" r:id="rId120"/>
    <p:sldId id="1270" r:id="rId121"/>
    <p:sldId id="1271" r:id="rId122"/>
    <p:sldId id="1272" r:id="rId123"/>
    <p:sldId id="1274" r:id="rId124"/>
    <p:sldId id="1273" r:id="rId125"/>
    <p:sldId id="1275" r:id="rId126"/>
    <p:sldId id="1277" r:id="rId127"/>
    <p:sldId id="1276" r:id="rId128"/>
    <p:sldId id="1278" r:id="rId129"/>
    <p:sldId id="1280" r:id="rId130"/>
    <p:sldId id="1279" r:id="rId131"/>
    <p:sldId id="1281" r:id="rId132"/>
    <p:sldId id="1282" r:id="rId133"/>
    <p:sldId id="1283" r:id="rId134"/>
    <p:sldId id="1284" r:id="rId135"/>
    <p:sldId id="1285" r:id="rId136"/>
    <p:sldId id="1286" r:id="rId137"/>
    <p:sldId id="1287" r:id="rId138"/>
    <p:sldId id="1288" r:id="rId139"/>
    <p:sldId id="1289" r:id="rId140"/>
    <p:sldId id="1290" r:id="rId141"/>
    <p:sldId id="1291" r:id="rId142"/>
    <p:sldId id="1292" r:id="rId143"/>
    <p:sldId id="1293" r:id="rId144"/>
    <p:sldId id="1294" r:id="rId145"/>
    <p:sldId id="1295" r:id="rId146"/>
    <p:sldId id="996" r:id="rId147"/>
    <p:sldId id="1296" r:id="rId148"/>
    <p:sldId id="1297" r:id="rId149"/>
    <p:sldId id="1298" r:id="rId150"/>
    <p:sldId id="1299" r:id="rId151"/>
    <p:sldId id="1300" r:id="rId152"/>
    <p:sldId id="1301" r:id="rId153"/>
    <p:sldId id="1302" r:id="rId154"/>
    <p:sldId id="1303" r:id="rId155"/>
    <p:sldId id="1304" r:id="rId156"/>
    <p:sldId id="1305" r:id="rId157"/>
    <p:sldId id="1306" r:id="rId158"/>
    <p:sldId id="1307" r:id="rId159"/>
    <p:sldId id="1309" r:id="rId160"/>
    <p:sldId id="1308" r:id="rId161"/>
    <p:sldId id="1310" r:id="rId162"/>
    <p:sldId id="1311" r:id="rId163"/>
    <p:sldId id="1312" r:id="rId164"/>
    <p:sldId id="1314" r:id="rId165"/>
    <p:sldId id="1313" r:id="rId166"/>
    <p:sldId id="1315" r:id="rId167"/>
    <p:sldId id="1316" r:id="rId168"/>
    <p:sldId id="1317" r:id="rId169"/>
    <p:sldId id="1318" r:id="rId170"/>
    <p:sldId id="1319" r:id="rId171"/>
    <p:sldId id="1320" r:id="rId172"/>
    <p:sldId id="1321" r:id="rId173"/>
    <p:sldId id="1322" r:id="rId174"/>
    <p:sldId id="1323" r:id="rId175"/>
    <p:sldId id="1324" r:id="rId176"/>
    <p:sldId id="1325" r:id="rId177"/>
    <p:sldId id="1326" r:id="rId178"/>
    <p:sldId id="1327" r:id="rId179"/>
    <p:sldId id="338" r:id="rId180"/>
    <p:sldId id="1328" r:id="rId181"/>
  </p:sldIdLst>
  <p:sldSz cx="12190095" cy="6859270"/>
  <p:notesSz cx="6858000" cy="9144000"/>
  <p:custDataLst>
    <p:tags r:id="rId186"/>
  </p:custData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3" userDrawn="1">
          <p15:clr>
            <a:srgbClr val="A4A3A4"/>
          </p15:clr>
        </p15:guide>
        <p15:guide id="2" pos="256" userDrawn="1">
          <p15:clr>
            <a:srgbClr val="A4A3A4"/>
          </p15:clr>
        </p15:guide>
        <p15:guide id="3" pos="65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9B2"/>
    <a:srgbClr val="595959"/>
    <a:srgbClr val="FAFAFA"/>
    <a:srgbClr val="F2F2F2"/>
    <a:srgbClr val="006BBC"/>
    <a:srgbClr val="0075CC"/>
    <a:srgbClr val="008DF6"/>
    <a:srgbClr val="005DA2"/>
    <a:srgbClr val="F5F5F5"/>
    <a:srgbClr val="3992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71" autoAdjust="0"/>
    <p:restoredTop sz="94660" autoAdjust="0"/>
  </p:normalViewPr>
  <p:slideViewPr>
    <p:cSldViewPr showGuides="1">
      <p:cViewPr varScale="1">
        <p:scale>
          <a:sx n="86" d="100"/>
          <a:sy n="86" d="100"/>
        </p:scale>
        <p:origin x="401" y="45"/>
      </p:cViewPr>
      <p:guideLst>
        <p:guide orient="horz" pos="2093"/>
        <p:guide pos="256"/>
        <p:guide pos="6561"/>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6" d="100"/>
          <a:sy n="86" d="100"/>
        </p:scale>
        <p:origin x="-3810" y="-90"/>
      </p:cViewPr>
      <p:guideLst>
        <p:guide orient="horz" pos="2790"/>
        <p:guide pos="2173"/>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6" Type="http://schemas.openxmlformats.org/officeDocument/2006/relationships/tags" Target="tags/tag67.xml"/><Relationship Id="rId185" Type="http://schemas.openxmlformats.org/officeDocument/2006/relationships/tableStyles" Target="tableStyles.xml"/><Relationship Id="rId184" Type="http://schemas.openxmlformats.org/officeDocument/2006/relationships/viewProps" Target="viewProps.xml"/><Relationship Id="rId183" Type="http://schemas.openxmlformats.org/officeDocument/2006/relationships/presProps" Target="presProps.xml"/><Relationship Id="rId182" Type="http://schemas.openxmlformats.org/officeDocument/2006/relationships/handoutMaster" Target="handoutMasters/handoutMaster1.xml"/><Relationship Id="rId181" Type="http://schemas.openxmlformats.org/officeDocument/2006/relationships/slide" Target="slides/slide177.xml"/><Relationship Id="rId180" Type="http://schemas.openxmlformats.org/officeDocument/2006/relationships/slide" Target="slides/slide176.xml"/><Relationship Id="rId18" Type="http://schemas.openxmlformats.org/officeDocument/2006/relationships/slide" Target="slides/slide14.xml"/><Relationship Id="rId179" Type="http://schemas.openxmlformats.org/officeDocument/2006/relationships/slide" Target="slides/slide175.xml"/><Relationship Id="rId178" Type="http://schemas.openxmlformats.org/officeDocument/2006/relationships/slide" Target="slides/slide174.xml"/><Relationship Id="rId177" Type="http://schemas.openxmlformats.org/officeDocument/2006/relationships/slide" Target="slides/slide173.xml"/><Relationship Id="rId176" Type="http://schemas.openxmlformats.org/officeDocument/2006/relationships/slide" Target="slides/slide172.xml"/><Relationship Id="rId175" Type="http://schemas.openxmlformats.org/officeDocument/2006/relationships/slide" Target="slides/slide171.xml"/><Relationship Id="rId174" Type="http://schemas.openxmlformats.org/officeDocument/2006/relationships/slide" Target="slides/slide170.xml"/><Relationship Id="rId173" Type="http://schemas.openxmlformats.org/officeDocument/2006/relationships/slide" Target="slides/slide169.xml"/><Relationship Id="rId172" Type="http://schemas.openxmlformats.org/officeDocument/2006/relationships/slide" Target="slides/slide168.xml"/><Relationship Id="rId171" Type="http://schemas.openxmlformats.org/officeDocument/2006/relationships/slide" Target="slides/slide167.xml"/><Relationship Id="rId170" Type="http://schemas.openxmlformats.org/officeDocument/2006/relationships/slide" Target="slides/slide166.xml"/><Relationship Id="rId17" Type="http://schemas.openxmlformats.org/officeDocument/2006/relationships/slide" Target="slides/slide13.xml"/><Relationship Id="rId169" Type="http://schemas.openxmlformats.org/officeDocument/2006/relationships/slide" Target="slides/slide165.xml"/><Relationship Id="rId168" Type="http://schemas.openxmlformats.org/officeDocument/2006/relationships/slide" Target="slides/slide164.xml"/><Relationship Id="rId167" Type="http://schemas.openxmlformats.org/officeDocument/2006/relationships/slide" Target="slides/slide163.xml"/><Relationship Id="rId166" Type="http://schemas.openxmlformats.org/officeDocument/2006/relationships/slide" Target="slides/slide162.xml"/><Relationship Id="rId165" Type="http://schemas.openxmlformats.org/officeDocument/2006/relationships/slide" Target="slides/slide161.xml"/><Relationship Id="rId164" Type="http://schemas.openxmlformats.org/officeDocument/2006/relationships/slide" Target="slides/slide160.xml"/><Relationship Id="rId163" Type="http://schemas.openxmlformats.org/officeDocument/2006/relationships/slide" Target="slides/slide159.xml"/><Relationship Id="rId162" Type="http://schemas.openxmlformats.org/officeDocument/2006/relationships/slide" Target="slides/slide158.xml"/><Relationship Id="rId161" Type="http://schemas.openxmlformats.org/officeDocument/2006/relationships/slide" Target="slides/slide157.xml"/><Relationship Id="rId160" Type="http://schemas.openxmlformats.org/officeDocument/2006/relationships/slide" Target="slides/slide156.xml"/><Relationship Id="rId16" Type="http://schemas.openxmlformats.org/officeDocument/2006/relationships/slide" Target="slides/slide12.xml"/><Relationship Id="rId159" Type="http://schemas.openxmlformats.org/officeDocument/2006/relationships/slide" Target="slides/slide155.xml"/><Relationship Id="rId158" Type="http://schemas.openxmlformats.org/officeDocument/2006/relationships/slide" Target="slides/slide154.xml"/><Relationship Id="rId157" Type="http://schemas.openxmlformats.org/officeDocument/2006/relationships/slide" Target="slides/slide153.xml"/><Relationship Id="rId156" Type="http://schemas.openxmlformats.org/officeDocument/2006/relationships/slide" Target="slides/slide152.xml"/><Relationship Id="rId155" Type="http://schemas.openxmlformats.org/officeDocument/2006/relationships/slide" Target="slides/slide151.xml"/><Relationship Id="rId154" Type="http://schemas.openxmlformats.org/officeDocument/2006/relationships/slide" Target="slides/slide150.xml"/><Relationship Id="rId153" Type="http://schemas.openxmlformats.org/officeDocument/2006/relationships/slide" Target="slides/slide149.xml"/><Relationship Id="rId152" Type="http://schemas.openxmlformats.org/officeDocument/2006/relationships/slide" Target="slides/slide148.xml"/><Relationship Id="rId151" Type="http://schemas.openxmlformats.org/officeDocument/2006/relationships/slide" Target="slides/slide147.xml"/><Relationship Id="rId150" Type="http://schemas.openxmlformats.org/officeDocument/2006/relationships/slide" Target="slides/slide146.xml"/><Relationship Id="rId15" Type="http://schemas.openxmlformats.org/officeDocument/2006/relationships/slide" Target="slides/slide11.xml"/><Relationship Id="rId149" Type="http://schemas.openxmlformats.org/officeDocument/2006/relationships/slide" Target="slides/slide145.xml"/><Relationship Id="rId148" Type="http://schemas.openxmlformats.org/officeDocument/2006/relationships/slide" Target="slides/slide144.xml"/><Relationship Id="rId147" Type="http://schemas.openxmlformats.org/officeDocument/2006/relationships/slide" Target="slides/slide143.xml"/><Relationship Id="rId146" Type="http://schemas.openxmlformats.org/officeDocument/2006/relationships/slide" Target="slides/slide142.xml"/><Relationship Id="rId145" Type="http://schemas.openxmlformats.org/officeDocument/2006/relationships/slide" Target="slides/slide141.xml"/><Relationship Id="rId144" Type="http://schemas.openxmlformats.org/officeDocument/2006/relationships/slide" Target="slides/slide140.xml"/><Relationship Id="rId143" Type="http://schemas.openxmlformats.org/officeDocument/2006/relationships/slide" Target="slides/slide139.xml"/><Relationship Id="rId142" Type="http://schemas.openxmlformats.org/officeDocument/2006/relationships/slide" Target="slides/slide138.xml"/><Relationship Id="rId141" Type="http://schemas.openxmlformats.org/officeDocument/2006/relationships/slide" Target="slides/slide137.xml"/><Relationship Id="rId140" Type="http://schemas.openxmlformats.org/officeDocument/2006/relationships/slide" Target="slides/slide136.xml"/><Relationship Id="rId14" Type="http://schemas.openxmlformats.org/officeDocument/2006/relationships/slide" Target="slides/slide10.xml"/><Relationship Id="rId139" Type="http://schemas.openxmlformats.org/officeDocument/2006/relationships/slide" Target="slides/slide135.xml"/><Relationship Id="rId138" Type="http://schemas.openxmlformats.org/officeDocument/2006/relationships/slide" Target="slides/slide134.xml"/><Relationship Id="rId137" Type="http://schemas.openxmlformats.org/officeDocument/2006/relationships/slide" Target="slides/slide133.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 Type="http://schemas.openxmlformats.org/officeDocument/2006/relationships/slide" Target="slides/slide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8.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mn-lt"/>
        <a:ea typeface="+mn-ea"/>
        <a:cs typeface="+mn-cs"/>
      </a:defRPr>
    </a:lvl1pPr>
    <a:lvl2pPr marL="609600" algn="l" defTabSz="1219200" rtl="0" eaLnBrk="1" latinLnBrk="0" hangingPunct="1">
      <a:defRPr sz="1600" kern="1200">
        <a:solidFill>
          <a:schemeClr val="tx1"/>
        </a:solidFill>
        <a:latin typeface="+mn-lt"/>
        <a:ea typeface="+mn-ea"/>
        <a:cs typeface="+mn-cs"/>
      </a:defRPr>
    </a:lvl2pPr>
    <a:lvl3pPr marL="1219200" algn="l" defTabSz="1219200" rtl="0" eaLnBrk="1" latinLnBrk="0" hangingPunct="1">
      <a:defRPr sz="1600" kern="1200">
        <a:solidFill>
          <a:schemeClr val="tx1"/>
        </a:solidFill>
        <a:latin typeface="+mn-lt"/>
        <a:ea typeface="+mn-ea"/>
        <a:cs typeface="+mn-cs"/>
      </a:defRPr>
    </a:lvl3pPr>
    <a:lvl4pPr marL="1828800" algn="l" defTabSz="1219200" rtl="0" eaLnBrk="1" latinLnBrk="0" hangingPunct="1">
      <a:defRPr sz="1600" kern="1200">
        <a:solidFill>
          <a:schemeClr val="tx1"/>
        </a:solidFill>
        <a:latin typeface="+mn-lt"/>
        <a:ea typeface="+mn-ea"/>
        <a:cs typeface="+mn-cs"/>
      </a:defRPr>
    </a:lvl4pPr>
    <a:lvl5pPr marL="2438400" algn="l" defTabSz="1219200" rtl="0" eaLnBrk="1" latinLnBrk="0" hangingPunct="1">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669777" y="2309308"/>
            <a:ext cx="10850541" cy="899333"/>
          </a:xfrm>
        </p:spPr>
        <p:txBody>
          <a:bodyPr lIns="101600" tIns="38100" rIns="25400" bIns="38100" anchor="t" anchorCtr="0">
            <a:noAutofit/>
          </a:bodyPr>
          <a:lstStyle>
            <a:lvl1pPr algn="ctr">
              <a:defRPr sz="5400" b="0" spc="600">
                <a:effectLst/>
                <a:latin typeface="+mn-ea"/>
                <a:ea typeface="+mn-ea"/>
              </a:defRPr>
            </a:lvl1pPr>
          </a:lstStyle>
          <a:p>
            <a:r>
              <a:rPr lang="zh-CN" altLang="en-US" dirty="0"/>
              <a:t>单击此处编辑标题</a:t>
            </a:r>
            <a:endParaRPr lang="zh-CN" altLang="en-US" dirty="0"/>
          </a:p>
        </p:txBody>
      </p:sp>
      <p:sp>
        <p:nvSpPr>
          <p:cNvPr id="3" name="副标题 2"/>
          <p:cNvSpPr>
            <a:spLocks noGrp="1"/>
          </p:cNvSpPr>
          <p:nvPr>
            <p:ph type="subTitle" idx="1" hasCustomPrompt="1"/>
          </p:nvPr>
        </p:nvSpPr>
        <p:spPr>
          <a:xfrm>
            <a:off x="669820" y="3566185"/>
            <a:ext cx="10850454" cy="801518"/>
          </a:xfrm>
        </p:spPr>
        <p:txBody>
          <a:bodyPr lIns="101600" tIns="38100" rIns="76200" bIns="38100" anchor="ctr" anchorCtr="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r>
              <a:rPr lang="zh-CN" altLang="en-US" dirty="0"/>
              <a:t>单击此处编辑副标题</a:t>
            </a:r>
            <a:endParaRPr lang="zh-CN" altLang="en-US" dirty="0"/>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文本占位符 6"/>
          <p:cNvSpPr>
            <a:spLocks noGrp="1"/>
          </p:cNvSpPr>
          <p:nvPr>
            <p:ph type="body" idx="1" hasCustomPrompt="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5" name="标题 4"/>
          <p:cNvSpPr>
            <a:spLocks noGrp="1"/>
          </p:cNvSpPr>
          <p:nvPr>
            <p:ph type="title" hasCustomPrompt="1"/>
          </p:nvPr>
        </p:nvSpPr>
        <p:spPr>
          <a:xfrm>
            <a:off x="839974" y="727845"/>
            <a:ext cx="3931306" cy="1115266"/>
          </a:xfrm>
        </p:spPr>
        <p:txBody>
          <a:bodyPr anchor="ctr" anchorCtr="0"/>
          <a:lstStyle>
            <a:lvl1pPr>
              <a:defRPr sz="3200">
                <a:latin typeface="+mn-ea"/>
                <a:ea typeface="+mn-ea"/>
              </a:defRPr>
            </a:lvl1pPr>
          </a:lstStyle>
          <a:p>
            <a:r>
              <a:rPr lang="zh-CN" altLang="en-US"/>
              <a:t>单击此处编辑标题</a:t>
            </a:r>
            <a:endParaRPr lang="zh-CN" altLang="en-US"/>
          </a:p>
        </p:txBody>
      </p:sp>
      <p:sp>
        <p:nvSpPr>
          <p:cNvPr id="6" name="内容占位符 5"/>
          <p:cNvSpPr>
            <a:spLocks noGrp="1"/>
          </p:cNvSpPr>
          <p:nvPr>
            <p:ph idx="1" hasCustomPrompt="1"/>
          </p:nvPr>
        </p:nvSpPr>
        <p:spPr>
          <a:xfrm>
            <a:off x="5137617" y="727845"/>
            <a:ext cx="6171235" cy="5404215"/>
          </a:xfrm>
        </p:spPr>
        <p:txBody>
          <a:bodyPr/>
          <a:lstStyle>
            <a:lvl1pPr>
              <a:defRPr sz="2400">
                <a:latin typeface="+mn-ea"/>
                <a:ea typeface="+mn-ea"/>
              </a:defRPr>
            </a:lvl1pPr>
            <a:lvl2pPr marL="457200" indent="0">
              <a:buNone/>
              <a:defRPr sz="2400">
                <a:latin typeface="+mn-ea"/>
                <a:ea typeface="+mn-ea"/>
              </a:defRPr>
            </a:lvl2pPr>
            <a:lvl3pPr>
              <a:defRPr sz="2400">
                <a:latin typeface="+mn-ea"/>
                <a:ea typeface="+mn-ea"/>
              </a:defRPr>
            </a:lvl3pPr>
            <a:lvl4pPr>
              <a:defRPr sz="2400">
                <a:latin typeface="+mn-ea"/>
                <a:ea typeface="+mn-ea"/>
              </a:defRPr>
            </a:lvl4pPr>
            <a:lvl5pPr>
              <a:defRPr sz="2400">
                <a:latin typeface="+mn-ea"/>
                <a:ea typeface="+mn-ea"/>
              </a:defRPr>
            </a:lvl5pPr>
            <a:lvl6pPr>
              <a:defRPr sz="2000"/>
            </a:lvl6pPr>
            <a:lvl7pPr>
              <a:defRPr sz="2000"/>
            </a:lvl7pPr>
            <a:lvl8pPr>
              <a:defRPr sz="2000"/>
            </a:lvl8pPr>
            <a:lvl9pPr>
              <a:defRPr sz="2000"/>
            </a:lvl9pPr>
          </a:lstStyle>
          <a:p>
            <a:pPr lvl="0"/>
            <a:r>
              <a:rPr lang="zh-CN" altLang="en-US"/>
              <a:t>单击此处编辑正文</a:t>
            </a:r>
            <a:endParaRPr lang="zh-CN" altLang="en-US"/>
          </a:p>
        </p:txBody>
      </p:sp>
      <p:sp>
        <p:nvSpPr>
          <p:cNvPr id="7" name="文本占位符 6"/>
          <p:cNvSpPr>
            <a:spLocks noGrp="1"/>
          </p:cNvSpPr>
          <p:nvPr>
            <p:ph type="body" sz="half" idx="2" hasCustomPrompt="1"/>
          </p:nvPr>
        </p:nvSpPr>
        <p:spPr>
          <a:xfrm>
            <a:off x="839974" y="2240060"/>
            <a:ext cx="3931306" cy="3892636"/>
          </a:xfrm>
        </p:spPr>
        <p:txBody>
          <a:bodyPr/>
          <a:lstStyle>
            <a:lvl1pPr marL="342900" indent="-342900">
              <a:buFont typeface="Arial" panose="020B0604020202020204" pitchFamily="34" charset="0"/>
              <a:buChar char="•"/>
              <a:defRPr sz="2400">
                <a:latin typeface="+mn-ea"/>
                <a:ea typeface="+mn-ea"/>
              </a:defRPr>
            </a:lvl1pPr>
            <a:lvl2pPr marL="457200" indent="0">
              <a:buNone/>
              <a:defRPr sz="1400"/>
            </a:lvl2pPr>
            <a:lvl3pPr marL="914400" indent="0">
              <a:buNone/>
              <a:defRPr sz="1200"/>
            </a:lvl3pPr>
            <a:lvl4pPr marL="1371600" indent="0">
              <a:buNone/>
              <a:defRPr sz="1000"/>
            </a:lvl4pPr>
            <a:lvl5pPr marL="1828800" indent="0">
              <a:buNone/>
              <a:defRPr sz="1000"/>
            </a:lvl5pPr>
            <a:lvl6pPr marL="2285365" indent="0">
              <a:buNone/>
              <a:defRPr sz="1000"/>
            </a:lvl6pPr>
            <a:lvl7pPr marL="2742565" indent="0">
              <a:buNone/>
              <a:defRPr sz="1000"/>
            </a:lvl7pPr>
            <a:lvl8pPr marL="3199765" indent="0">
              <a:buNone/>
              <a:defRPr sz="1000"/>
            </a:lvl8pPr>
            <a:lvl9pPr marL="3656965" indent="0">
              <a:buNone/>
              <a:defRPr sz="1000"/>
            </a:lvl9pPr>
          </a:lstStyle>
          <a:p>
            <a:pPr lvl="0"/>
            <a:r>
              <a:rPr lang="zh-CN" altLang="en-US"/>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endParaRPr lang="zh-CN" altLang="en-US">
              <a:sym typeface="+mn-ea"/>
            </a:endParaRPr>
          </a:p>
          <a:p>
            <a:pPr lvl="0"/>
            <a:r>
              <a:rPr lang="zh-CN" altLang="en-US">
                <a:sym typeface="+mn-ea"/>
              </a:rPr>
              <a:t>单击此处编辑正文</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fld>
            <a:endParaRPr lang="zh-CN" altLang="en-US"/>
          </a:p>
        </p:txBody>
      </p:sp>
      <p:sp>
        <p:nvSpPr>
          <p:cNvPr id="9" name="标题 8"/>
          <p:cNvSpPr>
            <a:spLocks noGrp="1"/>
          </p:cNvSpPr>
          <p:nvPr>
            <p:ph type="title" hasCustomPrompt="1"/>
          </p:nvPr>
        </p:nvSpPr>
        <p:spPr>
          <a:xfrm>
            <a:off x="669820" y="5606183"/>
            <a:ext cx="10850454" cy="558268"/>
          </a:xfrm>
        </p:spPr>
        <p:txBody>
          <a:bodyPr/>
          <a:lstStyle>
            <a:lvl1pPr>
              <a:defRPr b="0">
                <a:latin typeface="+mn-ea"/>
                <a:ea typeface="+mn-ea"/>
              </a:defRPr>
            </a:lvl1pPr>
          </a:lstStyle>
          <a:p>
            <a:r>
              <a:rPr lang="zh-CN" altLang="en-US"/>
              <a:t>单击此处编辑正文</a:t>
            </a:r>
            <a:endParaRPr lang="zh-CN" altLang="en-US"/>
          </a:p>
        </p:txBody>
      </p:sp>
      <p:sp>
        <p:nvSpPr>
          <p:cNvPr id="8" name="内容占位符 7"/>
          <p:cNvSpPr>
            <a:spLocks noGrp="1"/>
          </p:cNvSpPr>
          <p:nvPr>
            <p:ph idx="1" hasCustomPrompt="1"/>
          </p:nvPr>
        </p:nvSpPr>
        <p:spPr>
          <a:xfrm>
            <a:off x="669820" y="641469"/>
            <a:ext cx="10850454" cy="4556969"/>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7" name="内容占位符 6"/>
          <p:cNvSpPr>
            <a:spLocks noGrp="1"/>
          </p:cNvSpPr>
          <p:nvPr>
            <p:ph idx="1" hasCustomPrompt="1"/>
          </p:nvPr>
        </p:nvSpPr>
        <p:spPr>
          <a:xfrm>
            <a:off x="0" y="0"/>
            <a:ext cx="12194539" cy="686943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内容占位符 1"/>
          <p:cNvSpPr>
            <a:spLocks noGrp="1"/>
          </p:cNvSpPr>
          <p:nvPr>
            <p:ph sz="half" idx="2" hasCustomPrompt="1"/>
          </p:nvPr>
        </p:nvSpPr>
        <p:spPr>
          <a:xfrm>
            <a:off x="467922"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endParaRPr dirty="0">
              <a:sym typeface="+mn-ea"/>
            </a:endParaRPr>
          </a:p>
        </p:txBody>
      </p:sp>
      <p:sp>
        <p:nvSpPr>
          <p:cNvPr id="6" name="内容占位符 5"/>
          <p:cNvSpPr>
            <a:spLocks noGrp="1"/>
          </p:cNvSpPr>
          <p:nvPr>
            <p:ph sz="half" idx="13" hasCustomPrompt="1"/>
          </p:nvPr>
        </p:nvSpPr>
        <p:spPr>
          <a:xfrm>
            <a:off x="6286787" y="565255"/>
            <a:ext cx="5399196" cy="572876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2056765"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24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nvPr>
        </p:nvSpPr>
        <p:spPr>
          <a:xfrm>
            <a:off x="669777" y="623706"/>
            <a:ext cx="10850541" cy="899333"/>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32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2" name="组合 41"/>
          <p:cNvGrpSpPr/>
          <p:nvPr userDrawn="1"/>
        </p:nvGrpSpPr>
        <p:grpSpPr>
          <a:xfrm>
            <a:off x="0" y="2202951"/>
            <a:ext cx="12190413" cy="2420263"/>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6" name="矩形 45"/>
            <p:cNvSpPr/>
            <p:nvPr/>
          </p:nvSpPr>
          <p:spPr>
            <a:xfrm>
              <a:off x="170694" y="261768"/>
              <a:ext cx="3936004" cy="611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文本框 6"/>
            <p:cNvSpPr txBox="1"/>
            <p:nvPr/>
          </p:nvSpPr>
          <p:spPr>
            <a:xfrm>
              <a:off x="619911" y="284178"/>
              <a:ext cx="650908" cy="553578"/>
            </a:xfrm>
            <a:prstGeom prst="rect">
              <a:avLst/>
            </a:prstGeom>
            <a:noFill/>
          </p:spPr>
          <p:txBody>
            <a:bodyPr wrap="square" lIns="68580" tIns="34290" rIns="68580" bIns="34290" rtlCol="0">
              <a:spAutoFit/>
            </a:bodyPr>
            <a:lstStyle/>
            <a:p>
              <a:endParaRPr lang="zh-CN" altLang="en-US" sz="10700" dirty="0">
                <a:solidFill>
                  <a:schemeClr val="bg1">
                    <a:lumMod val="9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userDrawn="1"/>
        </p:nvGrpSpPr>
        <p:grpSpPr>
          <a:xfrm>
            <a:off x="7919172" y="1700153"/>
            <a:ext cx="575989" cy="577246"/>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8" name="组合 7"/>
          <p:cNvGrpSpPr/>
          <p:nvPr userDrawn="1"/>
        </p:nvGrpSpPr>
        <p:grpSpPr>
          <a:xfrm>
            <a:off x="6191205" y="1700678"/>
            <a:ext cx="575989" cy="576197"/>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9" name="组合 8"/>
          <p:cNvGrpSpPr/>
          <p:nvPr userDrawn="1"/>
        </p:nvGrpSpPr>
        <p:grpSpPr>
          <a:xfrm>
            <a:off x="7055189" y="1700153"/>
            <a:ext cx="577036" cy="577246"/>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0" name="组合 9"/>
          <p:cNvGrpSpPr/>
          <p:nvPr userDrawn="1"/>
        </p:nvGrpSpPr>
        <p:grpSpPr>
          <a:xfrm>
            <a:off x="4463238" y="1700153"/>
            <a:ext cx="577036" cy="577246"/>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5327222" y="1700153"/>
            <a:ext cx="577036" cy="577246"/>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1007304" y="834057"/>
            <a:ext cx="104638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431315" y="390618"/>
            <a:ext cx="520428" cy="274702"/>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5" name="TextBox 4"/>
          <p:cNvSpPr txBox="1"/>
          <p:nvPr userDrawn="1"/>
        </p:nvSpPr>
        <p:spPr>
          <a:xfrm>
            <a:off x="305731" y="6526138"/>
            <a:ext cx="2909155" cy="276999"/>
          </a:xfrm>
          <a:prstGeom prst="rect">
            <a:avLst/>
          </a:prstGeom>
          <a:noFill/>
        </p:spPr>
        <p:txBody>
          <a:bodyPr wrap="square" rtlCol="0">
            <a:spAutoFit/>
          </a:bodyPr>
          <a:lstStyle/>
          <a:p>
            <a:r>
              <a:rPr lang="en-US" altLang="zh-CN" sz="1200" b="0" dirty="0" err="1">
                <a:solidFill>
                  <a:srgbClr val="595959"/>
                </a:solidFill>
                <a:latin typeface="微软雅黑" panose="020B0503020204020204" pitchFamily="34" charset="-122"/>
                <a:ea typeface="微软雅黑" panose="020B0503020204020204" pitchFamily="34" charset="-122"/>
              </a:rPr>
              <a:t>yx.ityxb.com</a:t>
            </a:r>
            <a:endParaRPr lang="zh-CN" altLang="en-US" sz="1200" b="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userDrawn="1"/>
        </p:nvSpPr>
        <p:spPr>
          <a:xfrm>
            <a:off x="0" y="6794447"/>
            <a:ext cx="10631710" cy="84639"/>
          </a:xfrm>
          <a:prstGeom prst="rect">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userDrawn="1"/>
        </p:nvSpPr>
        <p:spPr>
          <a:xfrm>
            <a:off x="10703717" y="6794446"/>
            <a:ext cx="1486695" cy="8463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p:spPr>
        <p:txBody>
          <a:bodyPr anchor="t"/>
          <a:lstStyle>
            <a:lvl1pPr algn="l">
              <a:defRPr sz="53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7386"/>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2"/>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8" name="等腰三角形 7"/>
          <p:cNvSpPr/>
          <p:nvPr userDrawn="1"/>
        </p:nvSpPr>
        <p:spPr>
          <a:xfrm flipH="1" flipV="1">
            <a:off x="-767029" y="-29126"/>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flipH="1" flipV="1">
            <a:off x="1413539" y="0"/>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userDrawn="1"/>
        </p:nvSpPr>
        <p:spPr>
          <a:xfrm>
            <a:off x="6085438" y="4298493"/>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693670"/>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userDrawn="1"/>
        </p:nvSpPr>
        <p:spPr>
          <a:xfrm>
            <a:off x="9998623" y="3693670"/>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8" name="直接连接符 7"/>
          <p:cNvCxnSpPr/>
          <p:nvPr userDrawn="1"/>
        </p:nvCxnSpPr>
        <p:spPr>
          <a:xfrm>
            <a:off x="984634" y="1413103"/>
            <a:ext cx="1019847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10607120" y="654595"/>
            <a:ext cx="575989" cy="577246"/>
            <a:chOff x="6084168" y="1274820"/>
            <a:chExt cx="432048" cy="432834"/>
          </a:xfrm>
        </p:grpSpPr>
        <p:sp>
          <p:nvSpPr>
            <p:cNvPr id="10" name="椭圆 22"/>
            <p:cNvSpPr>
              <a:spLocks noChangeArrowheads="1"/>
            </p:cNvSpPr>
            <p:nvPr/>
          </p:nvSpPr>
          <p:spPr bwMode="auto">
            <a:xfrm>
              <a:off x="6084168" y="1274820"/>
              <a:ext cx="432048" cy="432834"/>
            </a:xfrm>
            <a:prstGeom prst="ellipse">
              <a:avLst/>
            </a:prstGeom>
            <a:solidFill>
              <a:srgbClr val="1369B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1"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2" name="组合 11"/>
          <p:cNvGrpSpPr/>
          <p:nvPr userDrawn="1"/>
        </p:nvGrpSpPr>
        <p:grpSpPr>
          <a:xfrm>
            <a:off x="8879153" y="655120"/>
            <a:ext cx="575989" cy="576197"/>
            <a:chOff x="4788024" y="1275213"/>
            <a:chExt cx="432048" cy="432048"/>
          </a:xfrm>
        </p:grpSpPr>
        <p:sp>
          <p:nvSpPr>
            <p:cNvPr id="13"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4"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5" name="组合 14"/>
          <p:cNvGrpSpPr/>
          <p:nvPr userDrawn="1"/>
        </p:nvGrpSpPr>
        <p:grpSpPr>
          <a:xfrm>
            <a:off x="9743137" y="654595"/>
            <a:ext cx="577036" cy="577246"/>
            <a:chOff x="5436096" y="1274820"/>
            <a:chExt cx="432833" cy="432834"/>
          </a:xfrm>
        </p:grpSpPr>
        <p:sp>
          <p:nvSpPr>
            <p:cNvPr id="16"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17"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18" name="组合 17"/>
          <p:cNvGrpSpPr/>
          <p:nvPr userDrawn="1"/>
        </p:nvGrpSpPr>
        <p:grpSpPr>
          <a:xfrm>
            <a:off x="7151187" y="654595"/>
            <a:ext cx="577036" cy="577246"/>
            <a:chOff x="3491880" y="1274820"/>
            <a:chExt cx="432833" cy="432834"/>
          </a:xfrm>
        </p:grpSpPr>
        <p:sp>
          <p:nvSpPr>
            <p:cNvPr id="19" name="椭圆 16"/>
            <p:cNvSpPr>
              <a:spLocks noChangeArrowheads="1"/>
            </p:cNvSpPr>
            <p:nvPr/>
          </p:nvSpPr>
          <p:spPr bwMode="auto">
            <a:xfrm>
              <a:off x="3491880" y="1274820"/>
              <a:ext cx="432833" cy="432834"/>
            </a:xfrm>
            <a:prstGeom prst="ellipse">
              <a:avLst/>
            </a:prstGeom>
            <a:solidFill>
              <a:srgbClr val="1369B2"/>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grpSp>
        <p:nvGrpSpPr>
          <p:cNvPr id="21" name="组合 20"/>
          <p:cNvGrpSpPr/>
          <p:nvPr userDrawn="1"/>
        </p:nvGrpSpPr>
        <p:grpSpPr>
          <a:xfrm>
            <a:off x="8015170" y="654595"/>
            <a:ext cx="577036" cy="577246"/>
            <a:chOff x="4139952" y="1274820"/>
            <a:chExt cx="432833" cy="432834"/>
          </a:xfrm>
        </p:grpSpPr>
        <p:sp>
          <p:nvSpPr>
            <p:cNvPr id="22"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p:spPr>
          <p:txBody>
            <a:bodyPr wrap="none" lIns="34290" tIns="17145" rIns="34290" bIns="17145" anchor="ctr"/>
            <a:lstStyle/>
            <a:p>
              <a:endParaRPr lang="en-US">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2998" y="3789834"/>
            <a:ext cx="3952633" cy="616956"/>
          </a:xfrm>
          <a:prstGeom prst="rect">
            <a:avLst/>
          </a:prstGeom>
        </p:spPr>
      </p:pic>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40" name="等腰三角形 39"/>
          <p:cNvSpPr/>
          <p:nvPr userDrawn="1"/>
        </p:nvSpPr>
        <p:spPr>
          <a:xfrm>
            <a:off x="7741543" y="3609725"/>
            <a:ext cx="6887119" cy="3248275"/>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userDrawn="1"/>
        </p:nvSpPr>
        <p:spPr>
          <a:xfrm flipH="1" flipV="1">
            <a:off x="-766394" y="-28491"/>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flipH="1" flipV="1">
            <a:off x="1414174" y="635"/>
            <a:ext cx="3825848" cy="1804442"/>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userDrawn="1"/>
        </p:nvSpPr>
        <p:spPr>
          <a:xfrm>
            <a:off x="6086073" y="4299128"/>
            <a:ext cx="5426766" cy="2559507"/>
          </a:xfrm>
          <a:prstGeom prst="triangle">
            <a:avLst/>
          </a:prstGeom>
          <a:solidFill>
            <a:srgbClr val="E9EAEF">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userDrawn="1"/>
        </p:nvGrpSpPr>
        <p:grpSpPr>
          <a:xfrm>
            <a:off x="2308773" y="3437345"/>
            <a:ext cx="7551038" cy="105497"/>
            <a:chOff x="2101845" y="3387257"/>
            <a:chExt cx="7551038" cy="105497"/>
          </a:xfrm>
        </p:grpSpPr>
        <p:cxnSp>
          <p:nvCxnSpPr>
            <p:cNvPr id="42" name="直接连接符 41"/>
            <p:cNvCxnSpPr/>
            <p:nvPr/>
          </p:nvCxnSpPr>
          <p:spPr>
            <a:xfrm>
              <a:off x="2369489" y="3440005"/>
              <a:ext cx="7283394"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01845" y="3387257"/>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userDrawn="1"/>
        </p:nvSpPr>
        <p:spPr>
          <a:xfrm>
            <a:off x="10011958" y="3437345"/>
            <a:ext cx="105497" cy="105497"/>
          </a:xfrm>
          <a:prstGeom prst="ellipse">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寄语(1)"/>
          <p:cNvPicPr>
            <a:picLocks noChangeAspect="1"/>
          </p:cNvPicPr>
          <p:nvPr userDrawn="1"/>
        </p:nvPicPr>
        <p:blipFill>
          <a:blip r:embed="rId3"/>
          <a:srcRect l="114" t="60287" r="-114" b="572"/>
          <a:stretch>
            <a:fillRect/>
          </a:stretch>
        </p:blipFill>
        <p:spPr>
          <a:xfrm>
            <a:off x="2480310" y="2508250"/>
            <a:ext cx="7532370" cy="16579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4" Type="http://schemas.openxmlformats.org/officeDocument/2006/relationships/theme" Target="../theme/theme2.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79605" y="6351009"/>
            <a:ext cx="2699578" cy="316859"/>
          </a:xfrm>
          <a:prstGeom prst="rect">
            <a:avLst/>
          </a:prstGeom>
        </p:spPr>
        <p:txBody>
          <a:bodyPr vert="horz" lIns="91440" tIns="45720" rIns="91440" bIns="45720" rtlCol="0" anchor="ctr">
            <a:normAutofit/>
          </a:bodyPr>
          <a:lstStyle>
            <a:lvl1pPr algn="l">
              <a:defRPr sz="1200">
                <a:solidFill>
                  <a:schemeClr val="tx1">
                    <a:tint val="75000"/>
                  </a:schemeClr>
                </a:solidFill>
                <a:latin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5357" y="6351009"/>
            <a:ext cx="3959381" cy="316859"/>
          </a:xfrm>
          <a:prstGeom prst="rect">
            <a:avLst/>
          </a:prstGeom>
        </p:spPr>
        <p:txBody>
          <a:bodyPr vert="horz" lIns="91440" tIns="45720" rIns="91440" bIns="45720" rtlCol="0" anchor="ctr">
            <a:normAutofit/>
          </a:bodyPr>
          <a:lstStyle>
            <a:lvl1pPr algn="ctr">
              <a:defRPr sz="12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8609254" y="6351009"/>
            <a:ext cx="2699578" cy="316859"/>
          </a:xfrm>
          <a:prstGeom prst="rect">
            <a:avLst/>
          </a:prstGeom>
        </p:spPr>
        <p:txBody>
          <a:bodyPr vert="horz" lIns="91440" tIns="45720" rIns="91440" bIns="45720" rtlCol="0" anchor="ctr">
            <a:normAutofit/>
          </a:bodyPr>
          <a:lstStyle>
            <a:lvl1pPr algn="r">
              <a:defRPr sz="1200">
                <a:solidFill>
                  <a:schemeClr val="tx1">
                    <a:tint val="75000"/>
                  </a:schemeClr>
                </a:solidFill>
                <a:latin typeface="+mn-ea"/>
              </a:defRPr>
            </a:lvl1pPr>
          </a:lstStyle>
          <a:p>
            <a:fld id="{49AE70B2-8BF9-45C0-BB95-33D1B9D3A854}" type="slidenum">
              <a:rPr lang="zh-CN" altLang="en-US" smtClean="0"/>
            </a:fld>
            <a:endParaRPr lang="zh-CN" altLang="en-US" dirty="0"/>
          </a:p>
        </p:txBody>
      </p:sp>
      <p:sp>
        <p:nvSpPr>
          <p:cNvPr id="7" name="KSO_TEMPLATE" hidden="1"/>
          <p:cNvSpPr/>
          <p:nvPr userDrawn="1"/>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标题 7"/>
          <p:cNvSpPr>
            <a:spLocks noGrp="1"/>
          </p:cNvSpPr>
          <p:nvPr>
            <p:ph type="title"/>
          </p:nvPr>
        </p:nvSpPr>
        <p:spPr>
          <a:xfrm>
            <a:off x="669777" y="581333"/>
            <a:ext cx="10850541" cy="64812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32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endParaRPr dirty="0">
              <a:sym typeface="+mn-ea"/>
            </a:endParaRPr>
          </a:p>
        </p:txBody>
      </p:sp>
      <p:sp>
        <p:nvSpPr>
          <p:cNvPr id="9" name="文本占位符 8"/>
          <p:cNvSpPr>
            <a:spLocks noGrp="1"/>
          </p:cNvSpPr>
          <p:nvPr>
            <p:ph type="body" idx="1"/>
          </p:nvPr>
        </p:nvSpPr>
        <p:spPr>
          <a:xfrm>
            <a:off x="669820" y="1508404"/>
            <a:ext cx="10850454" cy="4750044"/>
          </a:xfrm>
          <a:prstGeom prst="rect">
            <a:avLst/>
          </a:prstGeom>
        </p:spPr>
        <p:txBody>
          <a:bodyPr vert="horz" lIns="101600" tIns="0" rIns="82550" bIns="0" rtlCol="0">
            <a:normAutofit/>
          </a:bodyPr>
          <a:lstStyle>
            <a:lvl1pPr>
              <a:defRPr sz="2400"/>
            </a:lvl1pPr>
            <a:lvl2pPr>
              <a:defRPr sz="2400"/>
            </a:lvl2pPr>
            <a:lvl3pPr>
              <a:defRPr sz="2400"/>
            </a:lvl3pPr>
            <a:lvl4pPr>
              <a:defRPr sz="2400"/>
            </a:lvl4pPr>
            <a:lvl5pPr>
              <a:defRPr sz="2400"/>
            </a:lvl5pPr>
          </a:lstStyle>
          <a:p>
            <a:pPr lvl="0"/>
            <a:r>
              <a:rPr lang="zh-CN" altLang="en-US" dirty="0"/>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n-ea"/>
          <a:ea typeface="+mn-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ea"/>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4pPr>
      <a:lvl5pPr marL="2056765"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ea"/>
          <a:ea typeface="+mn-ea"/>
          <a:cs typeface="+mn-cs"/>
        </a:defRPr>
      </a:lvl5pPr>
      <a:lvl6pPr marL="25139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21917" tIns="60958" rIns="121917" bIns="6095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2"/>
            <a:ext cx="10971372" cy="4527011"/>
          </a:xfrm>
          <a:prstGeom prst="rect">
            <a:avLst/>
          </a:prstGeom>
        </p:spPr>
        <p:txBody>
          <a:bodyPr vert="horz" lIns="121917" tIns="60958" rIns="121917" bIns="60958"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2"/>
            <a:ext cx="2844430" cy="365210"/>
          </a:xfrm>
          <a:prstGeom prst="rect">
            <a:avLst/>
          </a:prstGeom>
        </p:spPr>
        <p:txBody>
          <a:bodyPr vert="horz" lIns="121917" tIns="60958" rIns="121917" bIns="60958"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917" tIns="60958" rIns="121917" bIns="6095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917" tIns="60958" rIns="121917" bIns="60958"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mc:AlternateContent xmlns:mc="http://schemas.openxmlformats.org/markup-compatibility/2006">
    <mc:Choice xmlns:p14="http://schemas.microsoft.com/office/powerpoint/2010/main" Requires="p14">
      <p:transition p14:dur="10" advClick="0"/>
    </mc:Choice>
    <mc:Fallback>
      <p:transition advClick="0"/>
    </mc:Fallback>
  </mc:AlternateContent>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1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1" Type="http://schemas.openxmlformats.org/officeDocument/2006/relationships/notesSlide" Target="../notesSlides/notesSlide3.xml"/><Relationship Id="rId10" Type="http://schemas.openxmlformats.org/officeDocument/2006/relationships/slideLayout" Target="../slideLayouts/slideLayout19.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9.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6" Type="http://schemas.openxmlformats.org/officeDocument/2006/relationships/notesSlide" Target="../notesSlides/notesSlide5.xml"/><Relationship Id="rId25" Type="http://schemas.openxmlformats.org/officeDocument/2006/relationships/slideLayout" Target="../slideLayouts/slideLayout19.xml"/><Relationship Id="rId24" Type="http://schemas.openxmlformats.org/officeDocument/2006/relationships/tags" Target="../tags/tag42.xml"/><Relationship Id="rId23" Type="http://schemas.openxmlformats.org/officeDocument/2006/relationships/tags" Target="../tags/tag41.xml"/><Relationship Id="rId22" Type="http://schemas.openxmlformats.org/officeDocument/2006/relationships/tags" Target="../tags/tag40.xml"/><Relationship Id="rId21" Type="http://schemas.openxmlformats.org/officeDocument/2006/relationships/tags" Target="../tags/tag39.xml"/><Relationship Id="rId20" Type="http://schemas.openxmlformats.org/officeDocument/2006/relationships/tags" Target="../tags/tag38.xml"/><Relationship Id="rId2" Type="http://schemas.openxmlformats.org/officeDocument/2006/relationships/tags" Target="../tags/tag20.xml"/><Relationship Id="rId19" Type="http://schemas.openxmlformats.org/officeDocument/2006/relationships/tags" Target="../tags/tag37.xml"/><Relationship Id="rId18" Type="http://schemas.openxmlformats.org/officeDocument/2006/relationships/tags" Target="../tags/tag36.xml"/><Relationship Id="rId17" Type="http://schemas.openxmlformats.org/officeDocument/2006/relationships/tags" Target="../tags/tag35.xml"/><Relationship Id="rId16" Type="http://schemas.openxmlformats.org/officeDocument/2006/relationships/tags" Target="../tags/tag34.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6" Type="http://schemas.openxmlformats.org/officeDocument/2006/relationships/notesSlide" Target="../notesSlides/notesSlide6.xml"/><Relationship Id="rId25" Type="http://schemas.openxmlformats.org/officeDocument/2006/relationships/slideLayout" Target="../slideLayouts/slideLayout19.xml"/><Relationship Id="rId24" Type="http://schemas.openxmlformats.org/officeDocument/2006/relationships/tags" Target="../tags/tag66.xml"/><Relationship Id="rId23" Type="http://schemas.openxmlformats.org/officeDocument/2006/relationships/tags" Target="../tags/tag65.xml"/><Relationship Id="rId22" Type="http://schemas.openxmlformats.org/officeDocument/2006/relationships/tags" Target="../tags/tag64.xml"/><Relationship Id="rId21" Type="http://schemas.openxmlformats.org/officeDocument/2006/relationships/tags" Target="../tags/tag63.xml"/><Relationship Id="rId20" Type="http://schemas.openxmlformats.org/officeDocument/2006/relationships/tags" Target="../tags/tag62.xml"/><Relationship Id="rId2" Type="http://schemas.openxmlformats.org/officeDocument/2006/relationships/tags" Target="../tags/tag44.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tags" Target="../tags/tag56.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tags" Target="../tags/tag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0.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0.xml"/><Relationship Id="rId2" Type="http://schemas.openxmlformats.org/officeDocument/2006/relationships/image" Target="../media/image9.png"/><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9" Type="http://schemas.openxmlformats.org/officeDocument/2006/relationships/image" Target="../media/image17.wmf"/><Relationship Id="rId8" Type="http://schemas.openxmlformats.org/officeDocument/2006/relationships/oleObject" Target="../embeddings/oleObject1.bin"/><Relationship Id="rId7" Type="http://schemas.openxmlformats.org/officeDocument/2006/relationships/image" Target="../media/image16.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svg"/><Relationship Id="rId2" Type="http://schemas.openxmlformats.org/officeDocument/2006/relationships/image" Target="../media/image11.png"/><Relationship Id="rId12" Type="http://schemas.openxmlformats.org/officeDocument/2006/relationships/notesSlide" Target="../notesSlides/notesSlide35.xml"/><Relationship Id="rId11" Type="http://schemas.openxmlformats.org/officeDocument/2006/relationships/vmlDrawing" Target="../drawings/vmlDrawing1.vml"/><Relationship Id="rId10" Type="http://schemas.openxmlformats.org/officeDocument/2006/relationships/slideLayout" Target="../slideLayouts/slideLayout10.xml"/><Relationship Id="rId1" Type="http://schemas.openxmlformats.org/officeDocument/2006/relationships/image" Target="../media/image1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xml"/><Relationship Id="rId1" Type="http://schemas.openxmlformats.org/officeDocument/2006/relationships/image" Target="../media/image18.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0.xml"/><Relationship Id="rId1" Type="http://schemas.openxmlformats.org/officeDocument/2006/relationships/image" Target="../media/image19.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0.xml"/><Relationship Id="rId1" Type="http://schemas.openxmlformats.org/officeDocument/2006/relationships/image" Target="../media/image21.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0.xml"/><Relationship Id="rId1" Type="http://schemas.openxmlformats.org/officeDocument/2006/relationships/image" Target="../media/image22.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image" Target="../media/image23.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0.xml"/><Relationship Id="rId1" Type="http://schemas.openxmlformats.org/officeDocument/2006/relationships/image" Target="../media/image24.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0.xml"/><Relationship Id="rId1" Type="http://schemas.openxmlformats.org/officeDocument/2006/relationships/image" Target="../media/image25.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10.xml"/><Relationship Id="rId1" Type="http://schemas.openxmlformats.org/officeDocument/2006/relationships/image" Target="../media/image26.png"/></Relationships>
</file>

<file path=ppt/slides/_rels/slide75.xml.rels><?xml version="1.0" encoding="UTF-8" standalone="yes"?>
<Relationships xmlns="http://schemas.openxmlformats.org/package/2006/relationships"><Relationship Id="rId4" Type="http://schemas.openxmlformats.org/officeDocument/2006/relationships/notesSlide" Target="../notesSlides/notesSlide75.xml"/><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76.xml.rels><?xml version="1.0" encoding="UTF-8" standalone="yes"?>
<Relationships xmlns="http://schemas.openxmlformats.org/package/2006/relationships"><Relationship Id="rId4" Type="http://schemas.openxmlformats.org/officeDocument/2006/relationships/notesSlide" Target="../notesSlides/notesSlide76.xml"/><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10.xml"/><Relationship Id="rId1" Type="http://schemas.openxmlformats.org/officeDocument/2006/relationships/image" Target="../media/image29.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0.xml"/><Relationship Id="rId1" Type="http://schemas.openxmlformats.org/officeDocument/2006/relationships/image" Target="../media/image30.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10.xml"/><Relationship Id="rId1" Type="http://schemas.openxmlformats.org/officeDocument/2006/relationships/image" Target="../media/image31.pn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10.xml"/><Relationship Id="rId1" Type="http://schemas.openxmlformats.org/officeDocument/2006/relationships/image" Target="../media/image32.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0.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10.xml"/><Relationship Id="rId1" Type="http://schemas.openxmlformats.org/officeDocument/2006/relationships/image" Target="../media/image33.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10.xml"/><Relationship Id="rId1" Type="http://schemas.openxmlformats.org/officeDocument/2006/relationships/image" Target="../media/image34.pn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9" Type="http://schemas.openxmlformats.org/officeDocument/2006/relationships/image" Target="../media/image36.wmf"/><Relationship Id="rId8" Type="http://schemas.openxmlformats.org/officeDocument/2006/relationships/oleObject" Target="../embeddings/oleObject2.bin"/><Relationship Id="rId7" Type="http://schemas.openxmlformats.org/officeDocument/2006/relationships/image" Target="../media/image35.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svg"/><Relationship Id="rId2" Type="http://schemas.openxmlformats.org/officeDocument/2006/relationships/image" Target="../media/image11.png"/><Relationship Id="rId12" Type="http://schemas.openxmlformats.org/officeDocument/2006/relationships/notesSlide" Target="../notesSlides/notesSlide108.xml"/><Relationship Id="rId11" Type="http://schemas.openxmlformats.org/officeDocument/2006/relationships/vmlDrawing" Target="../drawings/vmlDrawing2.vml"/><Relationship Id="rId10" Type="http://schemas.openxmlformats.org/officeDocument/2006/relationships/slideLayout" Target="../slideLayouts/slideLayout10.xml"/><Relationship Id="rId1" Type="http://schemas.openxmlformats.org/officeDocument/2006/relationships/image" Target="../media/image10.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10.xml"/><Relationship Id="rId1" Type="http://schemas.openxmlformats.org/officeDocument/2006/relationships/image" Target="../media/image37.png"/></Relationships>
</file>

<file path=ppt/slides/_rels/slide111.xml.rels><?xml version="1.0" encoding="UTF-8" standalone="yes"?>
<Relationships xmlns="http://schemas.openxmlformats.org/package/2006/relationships"><Relationship Id="rId9" Type="http://schemas.openxmlformats.org/officeDocument/2006/relationships/image" Target="../media/image38.wmf"/><Relationship Id="rId8" Type="http://schemas.openxmlformats.org/officeDocument/2006/relationships/oleObject" Target="../embeddings/oleObject3.bin"/><Relationship Id="rId7" Type="http://schemas.openxmlformats.org/officeDocument/2006/relationships/image" Target="../media/image35.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svg"/><Relationship Id="rId2" Type="http://schemas.openxmlformats.org/officeDocument/2006/relationships/image" Target="../media/image11.png"/><Relationship Id="rId12" Type="http://schemas.openxmlformats.org/officeDocument/2006/relationships/notesSlide" Target="../notesSlides/notesSlide111.xml"/><Relationship Id="rId11" Type="http://schemas.openxmlformats.org/officeDocument/2006/relationships/vmlDrawing" Target="../drawings/vmlDrawing3.vml"/><Relationship Id="rId10" Type="http://schemas.openxmlformats.org/officeDocument/2006/relationships/slideLayout" Target="../slideLayouts/slideLayout10.xml"/><Relationship Id="rId1" Type="http://schemas.openxmlformats.org/officeDocument/2006/relationships/image" Target="../media/image10.png"/></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10.xml"/><Relationship Id="rId1" Type="http://schemas.openxmlformats.org/officeDocument/2006/relationships/image" Target="../media/image39.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9.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10.xml"/><Relationship Id="rId1" Type="http://schemas.openxmlformats.org/officeDocument/2006/relationships/image" Target="../media/image32.png"/></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8.xml"/><Relationship Id="rId2" Type="http://schemas.openxmlformats.org/officeDocument/2006/relationships/slideLayout" Target="../slideLayouts/slideLayout10.xml"/><Relationship Id="rId1" Type="http://schemas.openxmlformats.org/officeDocument/2006/relationships/image" Target="../media/image32.pn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9.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21.xml"/><Relationship Id="rId2" Type="http://schemas.openxmlformats.org/officeDocument/2006/relationships/slideLayout" Target="../slideLayouts/slideLayout10.xml"/><Relationship Id="rId1" Type="http://schemas.openxmlformats.org/officeDocument/2006/relationships/image" Target="../media/image40.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10.xml"/><Relationship Id="rId1" Type="http://schemas.openxmlformats.org/officeDocument/2006/relationships/image" Target="../media/image41.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126.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27.xml.rels><?xml version="1.0" encoding="UTF-8" standalone="yes"?>
<Relationships xmlns="http://schemas.openxmlformats.org/package/2006/relationships"><Relationship Id="rId3" Type="http://schemas.openxmlformats.org/officeDocument/2006/relationships/notesSlide" Target="../notesSlides/notesSlide127.xml"/><Relationship Id="rId2" Type="http://schemas.openxmlformats.org/officeDocument/2006/relationships/slideLayout" Target="../slideLayouts/slideLayout10.xml"/><Relationship Id="rId1" Type="http://schemas.openxmlformats.org/officeDocument/2006/relationships/image" Target="../media/image42.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129.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30.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10.xml"/><Relationship Id="rId1" Type="http://schemas.openxmlformats.org/officeDocument/2006/relationships/image" Target="../media/image43.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132.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10.xml"/><Relationship Id="rId1" Type="http://schemas.openxmlformats.org/officeDocument/2006/relationships/image" Target="../media/image44.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0.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136.xml"/><Relationship Id="rId2" Type="http://schemas.openxmlformats.org/officeDocument/2006/relationships/slideLayout" Target="../slideLayouts/slideLayout10.xml"/><Relationship Id="rId1" Type="http://schemas.openxmlformats.org/officeDocument/2006/relationships/image" Target="../media/image45.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0.xml"/></Relationships>
</file>

<file path=ppt/slides/_rels/slide138.xml.rels><?xml version="1.0" encoding="UTF-8" standalone="yes"?>
<Relationships xmlns="http://schemas.openxmlformats.org/package/2006/relationships"><Relationship Id="rId3" Type="http://schemas.openxmlformats.org/officeDocument/2006/relationships/notesSlide" Target="../notesSlides/notesSlide138.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39.xml.rels><?xml version="1.0" encoding="UTF-8" standalone="yes"?>
<Relationships xmlns="http://schemas.openxmlformats.org/package/2006/relationships"><Relationship Id="rId9" Type="http://schemas.openxmlformats.org/officeDocument/2006/relationships/image" Target="../media/image47.wmf"/><Relationship Id="rId8" Type="http://schemas.openxmlformats.org/officeDocument/2006/relationships/oleObject" Target="../embeddings/oleObject4.bin"/><Relationship Id="rId7" Type="http://schemas.openxmlformats.org/officeDocument/2006/relationships/image" Target="../media/image46.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svg"/><Relationship Id="rId2" Type="http://schemas.openxmlformats.org/officeDocument/2006/relationships/image" Target="../media/image11.png"/><Relationship Id="rId12" Type="http://schemas.openxmlformats.org/officeDocument/2006/relationships/notesSlide" Target="../notesSlides/notesSlide139.xml"/><Relationship Id="rId11" Type="http://schemas.openxmlformats.org/officeDocument/2006/relationships/vmlDrawing" Target="../drawings/vmlDrawing4.vml"/><Relationship Id="rId10" Type="http://schemas.openxmlformats.org/officeDocument/2006/relationships/slideLayout" Target="../slideLayouts/slideLayout10.xml"/><Relationship Id="rId1" Type="http://schemas.openxmlformats.org/officeDocument/2006/relationships/image" Target="../media/image10.png"/></Relationships>
</file>

<file path=ppt/slides/_rels/slide140.xml.rels><?xml version="1.0" encoding="UTF-8" standalone="yes"?>
<Relationships xmlns="http://schemas.openxmlformats.org/package/2006/relationships"><Relationship Id="rId9" Type="http://schemas.openxmlformats.org/officeDocument/2006/relationships/image" Target="../media/image48.wmf"/><Relationship Id="rId8" Type="http://schemas.openxmlformats.org/officeDocument/2006/relationships/oleObject" Target="../embeddings/oleObject5.bin"/><Relationship Id="rId7" Type="http://schemas.openxmlformats.org/officeDocument/2006/relationships/image" Target="../media/image46.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svg"/><Relationship Id="rId2" Type="http://schemas.openxmlformats.org/officeDocument/2006/relationships/image" Target="../media/image11.png"/><Relationship Id="rId12" Type="http://schemas.openxmlformats.org/officeDocument/2006/relationships/notesSlide" Target="../notesSlides/notesSlide140.xml"/><Relationship Id="rId11" Type="http://schemas.openxmlformats.org/officeDocument/2006/relationships/vmlDrawing" Target="../drawings/vmlDrawing5.vml"/><Relationship Id="rId10" Type="http://schemas.openxmlformats.org/officeDocument/2006/relationships/slideLayout" Target="../slideLayouts/slideLayout10.xml"/><Relationship Id="rId1" Type="http://schemas.openxmlformats.org/officeDocument/2006/relationships/image" Target="../media/image10.png"/></Relationships>
</file>

<file path=ppt/slides/_rels/slide141.xml.rels><?xml version="1.0" encoding="UTF-8" standalone="yes"?>
<Relationships xmlns="http://schemas.openxmlformats.org/package/2006/relationships"><Relationship Id="rId9" Type="http://schemas.openxmlformats.org/officeDocument/2006/relationships/image" Target="../media/image49.wmf"/><Relationship Id="rId8" Type="http://schemas.openxmlformats.org/officeDocument/2006/relationships/oleObject" Target="../embeddings/oleObject6.bin"/><Relationship Id="rId7" Type="http://schemas.openxmlformats.org/officeDocument/2006/relationships/image" Target="../media/image46.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 Id="rId3" Type="http://schemas.openxmlformats.org/officeDocument/2006/relationships/image" Target="../media/image12.svg"/><Relationship Id="rId2" Type="http://schemas.openxmlformats.org/officeDocument/2006/relationships/image" Target="../media/image11.png"/><Relationship Id="rId12" Type="http://schemas.openxmlformats.org/officeDocument/2006/relationships/notesSlide" Target="../notesSlides/notesSlide141.xml"/><Relationship Id="rId11" Type="http://schemas.openxmlformats.org/officeDocument/2006/relationships/vmlDrawing" Target="../drawings/vmlDrawing6.vml"/><Relationship Id="rId10" Type="http://schemas.openxmlformats.org/officeDocument/2006/relationships/slideLayout" Target="../slideLayouts/slideLayout10.xml"/><Relationship Id="rId1" Type="http://schemas.openxmlformats.org/officeDocument/2006/relationships/image" Target="../media/image10.png"/></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10.xml"/><Relationship Id="rId1" Type="http://schemas.openxmlformats.org/officeDocument/2006/relationships/image" Target="../media/image50.png"/></Relationships>
</file>

<file path=ppt/slides/_rels/slide143.xml.rels><?xml version="1.0" encoding="UTF-8" standalone="yes"?>
<Relationships xmlns="http://schemas.openxmlformats.org/package/2006/relationships"><Relationship Id="rId4" Type="http://schemas.openxmlformats.org/officeDocument/2006/relationships/notesSlide" Target="../notesSlides/notesSlide143.xml"/><Relationship Id="rId3" Type="http://schemas.openxmlformats.org/officeDocument/2006/relationships/slideLayout" Target="../slideLayouts/slideLayout10.xml"/><Relationship Id="rId2" Type="http://schemas.openxmlformats.org/officeDocument/2006/relationships/image" Target="../media/image52.svg"/><Relationship Id="rId1" Type="http://schemas.openxmlformats.org/officeDocument/2006/relationships/image" Target="../media/image51.png"/></Relationships>
</file>

<file path=ppt/slides/_rels/slide144.xml.rels><?xml version="1.0" encoding="UTF-8" standalone="yes"?>
<Relationships xmlns="http://schemas.openxmlformats.org/package/2006/relationships"><Relationship Id="rId4" Type="http://schemas.openxmlformats.org/officeDocument/2006/relationships/notesSlide" Target="../notesSlides/notesSlide144.xml"/><Relationship Id="rId3" Type="http://schemas.openxmlformats.org/officeDocument/2006/relationships/slideLayout" Target="../slideLayouts/slideLayout10.xml"/><Relationship Id="rId2" Type="http://schemas.openxmlformats.org/officeDocument/2006/relationships/image" Target="../media/image52.svg"/><Relationship Id="rId1" Type="http://schemas.openxmlformats.org/officeDocument/2006/relationships/image" Target="../media/image51.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9.xml"/></Relationships>
</file>

<file path=ppt/slides/_rels/slide146.xml.rels><?xml version="1.0" encoding="UTF-8" standalone="yes"?>
<Relationships xmlns="http://schemas.openxmlformats.org/package/2006/relationships"><Relationship Id="rId3" Type="http://schemas.openxmlformats.org/officeDocument/2006/relationships/notesSlide" Target="../notesSlides/notesSlide146.xml"/><Relationship Id="rId2" Type="http://schemas.openxmlformats.org/officeDocument/2006/relationships/slideLayout" Target="../slideLayouts/slideLayout10.xml"/><Relationship Id="rId1" Type="http://schemas.openxmlformats.org/officeDocument/2006/relationships/image" Target="../media/image4.png"/></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147.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49.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150.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3" Type="http://schemas.openxmlformats.org/officeDocument/2006/relationships/notesSlide" Target="../notesSlides/notesSlide152.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153.xml"/><Relationship Id="rId2" Type="http://schemas.openxmlformats.org/officeDocument/2006/relationships/slideLayout" Target="../slideLayouts/slideLayout10.xml"/><Relationship Id="rId1" Type="http://schemas.openxmlformats.org/officeDocument/2006/relationships/image" Target="../media/image53.png"/></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0.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0.xml"/></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10.xml"/><Relationship Id="rId1" Type="http://schemas.openxmlformats.org/officeDocument/2006/relationships/image" Target="../media/image54.png"/></Relationships>
</file>

<file path=ppt/slides/_rels/slide158.xml.rels><?xml version="1.0" encoding="UTF-8" standalone="yes"?>
<Relationships xmlns="http://schemas.openxmlformats.org/package/2006/relationships"><Relationship Id="rId3" Type="http://schemas.openxmlformats.org/officeDocument/2006/relationships/notesSlide" Target="../notesSlides/notesSlide158.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0.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160.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161.xml"/><Relationship Id="rId2" Type="http://schemas.openxmlformats.org/officeDocument/2006/relationships/slideLayout" Target="../slideLayouts/slideLayout10.xml"/><Relationship Id="rId1" Type="http://schemas.openxmlformats.org/officeDocument/2006/relationships/image" Target="../media/image6.pn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0.xml"/></Relationships>
</file>

<file path=ppt/slides/_rels/slide163.xml.rels><?xml version="1.0" encoding="UTF-8" standalone="yes"?>
<Relationships xmlns="http://schemas.openxmlformats.org/package/2006/relationships"><Relationship Id="rId3" Type="http://schemas.openxmlformats.org/officeDocument/2006/relationships/notesSlide" Target="../notesSlides/notesSlide163.xml"/><Relationship Id="rId2" Type="http://schemas.openxmlformats.org/officeDocument/2006/relationships/slideLayout" Target="../slideLayouts/slideLayout10.xml"/><Relationship Id="rId1" Type="http://schemas.openxmlformats.org/officeDocument/2006/relationships/image" Target="../media/image55.png"/></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4.xml"/><Relationship Id="rId2" Type="http://schemas.openxmlformats.org/officeDocument/2006/relationships/slideLayout" Target="../slideLayouts/slideLayout10.xml"/><Relationship Id="rId1" Type="http://schemas.openxmlformats.org/officeDocument/2006/relationships/image" Target="../media/image5.png"/></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0.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0.xml"/></Relationships>
</file>

<file path=ppt/slides/_rels/slide168.xml.rels><?xml version="1.0" encoding="UTF-8" standalone="yes"?>
<Relationships xmlns="http://schemas.openxmlformats.org/package/2006/relationships"><Relationship Id="rId3" Type="http://schemas.openxmlformats.org/officeDocument/2006/relationships/notesSlide" Target="../notesSlides/notesSlide168.xml"/><Relationship Id="rId2" Type="http://schemas.openxmlformats.org/officeDocument/2006/relationships/slideLayout" Target="../slideLayouts/slideLayout10.xml"/><Relationship Id="rId1" Type="http://schemas.openxmlformats.org/officeDocument/2006/relationships/image" Target="../media/image56.png"/></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10.xml"/><Relationship Id="rId1" Type="http://schemas.openxmlformats.org/officeDocument/2006/relationships/image" Target="../media/image9.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0.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0.xml"/></Relationships>
</file>

<file path=ppt/slides/_rels/slide172.xml.rels><?xml version="1.0" encoding="UTF-8" standalone="yes"?>
<Relationships xmlns="http://schemas.openxmlformats.org/package/2006/relationships"><Relationship Id="rId3" Type="http://schemas.openxmlformats.org/officeDocument/2006/relationships/notesSlide" Target="../notesSlides/notesSlide172.xml"/><Relationship Id="rId2" Type="http://schemas.openxmlformats.org/officeDocument/2006/relationships/slideLayout" Target="../slideLayouts/slideLayout10.xml"/><Relationship Id="rId1" Type="http://schemas.openxmlformats.org/officeDocument/2006/relationships/image" Target="../media/image57.png"/></Relationships>
</file>

<file path=ppt/slides/_rels/slide173.xml.rels><?xml version="1.0" encoding="UTF-8" standalone="yes"?>
<Relationships xmlns="http://schemas.openxmlformats.org/package/2006/relationships"><Relationship Id="rId5" Type="http://schemas.openxmlformats.org/officeDocument/2006/relationships/notesSlide" Target="../notesSlides/notesSlide173.xml"/><Relationship Id="rId4" Type="http://schemas.openxmlformats.org/officeDocument/2006/relationships/slideLayout" Target="../slideLayouts/slideLayout10.xml"/><Relationship Id="rId3" Type="http://schemas.openxmlformats.org/officeDocument/2006/relationships/image" Target="../media/image6.png"/><Relationship Id="rId2" Type="http://schemas.openxmlformats.org/officeDocument/2006/relationships/image" Target="../media/image28.svg"/><Relationship Id="rId1" Type="http://schemas.openxmlformats.org/officeDocument/2006/relationships/image" Target="../media/image27.png"/></Relationships>
</file>

<file path=ppt/slides/_rels/slide174.xml.rels><?xml version="1.0" encoding="UTF-8" standalone="yes"?>
<Relationships xmlns="http://schemas.openxmlformats.org/package/2006/relationships"><Relationship Id="rId4" Type="http://schemas.openxmlformats.org/officeDocument/2006/relationships/notesSlide" Target="../notesSlides/notesSlide174.xml"/><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175.xml.rels><?xml version="1.0" encoding="UTF-8" standalone="yes"?>
<Relationships xmlns="http://schemas.openxmlformats.org/package/2006/relationships"><Relationship Id="rId4" Type="http://schemas.openxmlformats.org/officeDocument/2006/relationships/notesSlide" Target="../notesSlides/notesSlide175.xml"/><Relationship Id="rId3" Type="http://schemas.openxmlformats.org/officeDocument/2006/relationships/slideLayout" Target="../slideLayouts/slideLayout10.xml"/><Relationship Id="rId2" Type="http://schemas.openxmlformats.org/officeDocument/2006/relationships/image" Target="../media/image28.svg"/><Relationship Id="rId1" Type="http://schemas.openxmlformats.org/officeDocument/2006/relationships/image" Target="../media/image27.png"/></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0.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18"/>
          <p:cNvSpPr txBox="1"/>
          <p:nvPr/>
        </p:nvSpPr>
        <p:spPr>
          <a:xfrm>
            <a:off x="1918742" y="2444155"/>
            <a:ext cx="8496944" cy="1107996"/>
          </a:xfrm>
          <a:prstGeom prst="rect">
            <a:avLst/>
          </a:prstGeom>
          <a:noFill/>
        </p:spPr>
        <p:txBody>
          <a:bodyPr wrap="square" rtlCol="0">
            <a:spAutoFit/>
          </a:bodyPr>
          <a:lstStyle/>
          <a:p>
            <a:pPr algn="ct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单元</a:t>
            </a:r>
            <a:r>
              <a:rPr lang="en-US" altLang="zh-CN"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5</a:t>
            </a: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  </a:t>
            </a:r>
            <a:r>
              <a:rPr 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H</a:t>
            </a:r>
            <a:r>
              <a:rPr lang="en-US" altLang="zh-CN"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ive</a:t>
            </a:r>
            <a:r>
              <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rPr>
              <a:t>数据查询</a:t>
            </a:r>
            <a:endParaRPr lang="zh-CN" altLang="en-US" sz="6600" dirty="0">
              <a:solidFill>
                <a:srgbClr val="1369B2"/>
              </a:solidFill>
              <a:latin typeface="微软雅黑" panose="020B0503020204020204" pitchFamily="34" charset="-122"/>
              <a:ea typeface="微软雅黑" panose="020B0503020204020204" pitchFamily="34" charset="-122"/>
              <a:cs typeface="+mn-ea"/>
              <a:sym typeface="思源黑体 CN Medium" panose="020B0600000000000000" pitchFamily="34" charset="-122"/>
            </a:endParaRPr>
          </a:p>
        </p:txBody>
      </p:sp>
      <p:sp>
        <p:nvSpPr>
          <p:cNvPr id="68" name="Rectangle 4"/>
          <p:cNvSpPr txBox="1">
            <a:spLocks noChangeArrowheads="1"/>
          </p:cNvSpPr>
          <p:nvPr/>
        </p:nvSpPr>
        <p:spPr>
          <a:xfrm>
            <a:off x="4871085" y="3861435"/>
            <a:ext cx="5740400" cy="430530"/>
          </a:xfrm>
          <a:prstGeom prst="rect">
            <a:avLst/>
          </a:prstGeom>
        </p:spPr>
        <p:txBody>
          <a:bodyPr vert="horz" lIns="121917" tIns="60958" rIns="121917" bIns="60958" rtlCol="0"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zh-CN" sz="2800"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1198662" y="2133144"/>
            <a:ext cx="9865096" cy="688075"/>
            <a:chOff x="978872" y="1800500"/>
            <a:chExt cx="6967680" cy="515937"/>
          </a:xfrm>
        </p:grpSpPr>
        <p:sp>
          <p:nvSpPr>
            <p:cNvPr id="81" name="Pentagon 3"/>
            <p:cNvSpPr/>
            <p:nvPr/>
          </p:nvSpPr>
          <p:spPr bwMode="auto">
            <a:xfrm>
              <a:off x="978872" y="1800500"/>
              <a:ext cx="6967680"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SELECT</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语句，能够描述并列举其语法结构中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各关键字和子句的作用</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en-US" altLang="zh-CN"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custDataLst>
              <p:tags r:id="rId1"/>
            </p:custDataLst>
          </p:nvPr>
        </p:nvGrpSpPr>
        <p:grpSpPr>
          <a:xfrm>
            <a:off x="1198662" y="3150338"/>
            <a:ext cx="9865096" cy="685959"/>
            <a:chOff x="978872" y="2570437"/>
            <a:chExt cx="5437064" cy="514350"/>
          </a:xfrm>
        </p:grpSpPr>
        <p:sp>
          <p:nvSpPr>
            <p:cNvPr id="84" name="Pentagon 5"/>
            <p:cNvSpPr/>
            <p:nvPr>
              <p:custDataLst>
                <p:tags r:id="rId2"/>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掌握条件查询，能够在查询语句中灵活运用</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各类运算符设置查询条件</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custDataLst>
                <p:tags r:id="rId3"/>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custDataLst>
              <p:tags r:id="rId4"/>
            </p:custDataLst>
          </p:nvPr>
        </p:nvGrpSpPr>
        <p:grpSpPr>
          <a:xfrm>
            <a:off x="1198662" y="4165416"/>
            <a:ext cx="9865096" cy="688077"/>
            <a:chOff x="978872" y="3338787"/>
            <a:chExt cx="5437064" cy="515938"/>
          </a:xfrm>
        </p:grpSpPr>
        <p:sp>
          <p:nvSpPr>
            <p:cNvPr id="87" name="Pentagon 6"/>
            <p:cNvSpPr/>
            <p:nvPr>
              <p:custDataLst>
                <p:tags r:id="rId5"/>
              </p:custDataLst>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熟悉公共表表达式，能够在查询语句中</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定义临时结果集并实现多次引用</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custDataLst>
                <p:tags r:id="rId6"/>
              </p:custDataLst>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9" name="组合 88"/>
          <p:cNvGrpSpPr/>
          <p:nvPr>
            <p:custDataLst>
              <p:tags r:id="rId7"/>
            </p:custDataLst>
          </p:nvPr>
        </p:nvGrpSpPr>
        <p:grpSpPr>
          <a:xfrm>
            <a:off x="1198662" y="5182612"/>
            <a:ext cx="9865096" cy="685959"/>
            <a:chOff x="978872" y="4108725"/>
            <a:chExt cx="5437064" cy="514350"/>
          </a:xfrm>
        </p:grpSpPr>
        <p:sp>
          <p:nvSpPr>
            <p:cNvPr id="90" name="Pentagon 7"/>
            <p:cNvSpPr/>
            <p:nvPr>
              <p:custDataLst>
                <p:tags r:id="rId8"/>
              </p:custDataLst>
            </p:nvPr>
          </p:nvSpPr>
          <p:spPr bwMode="auto">
            <a:xfrm>
              <a:off x="978872" y="410872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掌握分组查询，能够熟练运用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GROUP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对数据进行分组统计。</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91" name="MH_Others_1"/>
            <p:cNvSpPr/>
            <p:nvPr>
              <p:custDataLst>
                <p:tags r:id="rId9"/>
              </p:custDataLst>
            </p:nvPr>
          </p:nvSpPr>
          <p:spPr bwMode="auto">
            <a:xfrm>
              <a:off x="985222" y="4108725"/>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15308" y="572758"/>
            <a:ext cx="4775842"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学习目标</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Target</a:t>
            </a:r>
            <a:endParaRPr lang="en-GB" altLang="zh-CN"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80" name="组合 79"/>
          <p:cNvGrpSpPr/>
          <p:nvPr/>
        </p:nvGrpSpPr>
        <p:grpSpPr>
          <a:xfrm>
            <a:off x="1198662" y="2133144"/>
            <a:ext cx="9865096" cy="688075"/>
            <a:chOff x="978872" y="1800500"/>
            <a:chExt cx="6967680" cy="515937"/>
          </a:xfrm>
        </p:grpSpPr>
        <p:sp>
          <p:nvSpPr>
            <p:cNvPr id="81" name="Pentagon 3"/>
            <p:cNvSpPr/>
            <p:nvPr/>
          </p:nvSpPr>
          <p:spPr bwMode="auto">
            <a:xfrm>
              <a:off x="978872" y="1800500"/>
              <a:ext cx="6967680" cy="515937"/>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掌握排序查询，能够熟练运用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ORDER BY</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SORT BY</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等子句对数据进行排序展示</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    </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2" name="MH_Others_1"/>
            <p:cNvSpPr/>
            <p:nvPr/>
          </p:nvSpPr>
          <p:spPr bwMode="auto">
            <a:xfrm>
              <a:off x="985222" y="1800500"/>
              <a:ext cx="82550" cy="515937"/>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3" name="组合 82"/>
          <p:cNvGrpSpPr/>
          <p:nvPr>
            <p:custDataLst>
              <p:tags r:id="rId1"/>
            </p:custDataLst>
          </p:nvPr>
        </p:nvGrpSpPr>
        <p:grpSpPr>
          <a:xfrm>
            <a:off x="1198662" y="3150338"/>
            <a:ext cx="9865096" cy="685959"/>
            <a:chOff x="978872" y="2570437"/>
            <a:chExt cx="5437064" cy="514350"/>
          </a:xfrm>
        </p:grpSpPr>
        <p:sp>
          <p:nvSpPr>
            <p:cNvPr id="84" name="Pentagon 5"/>
            <p:cNvSpPr/>
            <p:nvPr>
              <p:custDataLst>
                <p:tags r:id="rId2"/>
              </p:custDataLst>
            </p:nvPr>
          </p:nvSpPr>
          <p:spPr bwMode="auto">
            <a:xfrm>
              <a:off x="978872" y="2570437"/>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了解合并查询，能够使用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UNION</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对两张表的数据进行合并。</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5" name="MH_Others_1"/>
            <p:cNvSpPr/>
            <p:nvPr>
              <p:custDataLst>
                <p:tags r:id="rId3"/>
              </p:custDataLst>
            </p:nvPr>
          </p:nvSpPr>
          <p:spPr bwMode="auto">
            <a:xfrm>
              <a:off x="985222" y="2570437"/>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6" name="组合 85"/>
          <p:cNvGrpSpPr/>
          <p:nvPr>
            <p:custDataLst>
              <p:tags r:id="rId4"/>
            </p:custDataLst>
          </p:nvPr>
        </p:nvGrpSpPr>
        <p:grpSpPr>
          <a:xfrm>
            <a:off x="1198662" y="4165416"/>
            <a:ext cx="9865096" cy="688077"/>
            <a:chOff x="978872" y="3338787"/>
            <a:chExt cx="5437064" cy="515938"/>
          </a:xfrm>
        </p:grpSpPr>
        <p:sp>
          <p:nvSpPr>
            <p:cNvPr id="87" name="Pentagon 6"/>
            <p:cNvSpPr/>
            <p:nvPr>
              <p:custDataLst>
                <p:tags r:id="rId5"/>
              </p:custDataLst>
            </p:nvPr>
          </p:nvSpPr>
          <p:spPr bwMode="auto">
            <a:xfrm>
              <a:off x="978872" y="3338787"/>
              <a:ext cx="5437064" cy="515938"/>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掌握连接查询，能够熟练运用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JOIN</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语句</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实现内连接</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左外连接</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右外连接</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等操作。</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MH_Others_1"/>
            <p:cNvSpPr/>
            <p:nvPr>
              <p:custDataLst>
                <p:tags r:id="rId6"/>
              </p:custDataLst>
            </p:nvPr>
          </p:nvSpPr>
          <p:spPr bwMode="auto">
            <a:xfrm>
              <a:off x="985222" y="3338787"/>
              <a:ext cx="82550" cy="515938"/>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grpSp>
        <p:nvGrpSpPr>
          <p:cNvPr id="89" name="组合 88"/>
          <p:cNvGrpSpPr/>
          <p:nvPr>
            <p:custDataLst>
              <p:tags r:id="rId7"/>
            </p:custDataLst>
          </p:nvPr>
        </p:nvGrpSpPr>
        <p:grpSpPr>
          <a:xfrm>
            <a:off x="1198662" y="5182612"/>
            <a:ext cx="9865096" cy="685959"/>
            <a:chOff x="978872" y="4108725"/>
            <a:chExt cx="5437064" cy="514350"/>
          </a:xfrm>
        </p:grpSpPr>
        <p:sp>
          <p:nvSpPr>
            <p:cNvPr id="90" name="Pentagon 7"/>
            <p:cNvSpPr/>
            <p:nvPr>
              <p:custDataLst>
                <p:tags r:id="rId8"/>
              </p:custDataLst>
            </p:nvPr>
          </p:nvSpPr>
          <p:spPr bwMode="auto">
            <a:xfrm>
              <a:off x="978872" y="4108725"/>
              <a:ext cx="5437064" cy="51435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defRPr/>
              </a:pP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了解抽样查询，能够使用</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字节数抽样</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rPr>
                <a:t>行抽样</a:t>
              </a:r>
              <a:r>
                <a:rPr lang="zh-CN" altLang="en-US" sz="2000" dirty="0">
                  <a:solidFill>
                    <a:srgbClr val="595959"/>
                  </a:solidFill>
                  <a:latin typeface="微软雅黑" panose="020B0503020204020204" pitchFamily="34" charset="-122"/>
                  <a:ea typeface="微软雅黑" panose="020B0503020204020204" pitchFamily="34" charset="-122"/>
                  <a:cs typeface="+mn-ea"/>
                  <a:sym typeface="字魂58号-创中黑" panose="00000500000000000000" pitchFamily="2" charset="-122"/>
                </a:rPr>
                <a:t>等方式从表中查询部分数据。</a:t>
              </a:r>
              <a:endParaRPr lang="zh-CN" altLang="en-US" sz="2000" dirty="0">
                <a:solidFill>
                  <a:srgbClr val="1369B2"/>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91" name="MH_Others_1"/>
            <p:cNvSpPr/>
            <p:nvPr>
              <p:custDataLst>
                <p:tags r:id="rId9"/>
              </p:custDataLst>
            </p:nvPr>
          </p:nvSpPr>
          <p:spPr bwMode="auto">
            <a:xfrm>
              <a:off x="985222" y="4108725"/>
              <a:ext cx="82550" cy="514350"/>
            </a:xfrm>
            <a:custGeom>
              <a:avLst/>
              <a:gdLst>
                <a:gd name="connsiteX0" fmla="*/ 0 w 3276600"/>
                <a:gd name="connsiteY0" fmla="*/ 6311900 h 6311900"/>
                <a:gd name="connsiteX1" fmla="*/ 0 w 3276600"/>
                <a:gd name="connsiteY1" fmla="*/ 0 h 6311900"/>
                <a:gd name="connsiteX2" fmla="*/ 3276600 w 3276600"/>
                <a:gd name="connsiteY2" fmla="*/ 0 h 6311900"/>
                <a:gd name="connsiteX0-1" fmla="*/ 0 w 0"/>
                <a:gd name="connsiteY0-2" fmla="*/ 6311900 h 6311900"/>
                <a:gd name="connsiteX1-3" fmla="*/ 0 w 0"/>
                <a:gd name="connsiteY1-4" fmla="*/ 0 h 6311900"/>
              </a:gdLst>
              <a:ahLst/>
              <a:cxnLst>
                <a:cxn ang="0">
                  <a:pos x="connsiteX0-1" y="connsiteY0-2"/>
                </a:cxn>
                <a:cxn ang="0">
                  <a:pos x="connsiteX1-3" y="connsiteY1-4"/>
                </a:cxn>
              </a:cxnLst>
              <a:rect l="l" t="t" r="r" b="b"/>
              <a:pathLst>
                <a:path h="6311900">
                  <a:moveTo>
                    <a:pt x="0" y="6311900"/>
                  </a:moveTo>
                  <a:lnTo>
                    <a:pt x="0" y="0"/>
                  </a:lnTo>
                </a:path>
              </a:pathLst>
            </a:custGeom>
            <a:noFill/>
            <a:ln w="19050">
              <a:solidFill>
                <a:srgbClr val="1369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endParaRPr lang="zh-CN" altLang="en-US" sz="2500">
                <a:solidFill>
                  <a:schemeClr val="bg1">
                    <a:lumMod val="50000"/>
                  </a:schemeClr>
                </a:solidFill>
                <a:latin typeface="Source Han Sans K Bold" panose="020B0800000000000000" pitchFamily="34" charset="-128"/>
                <a:ea typeface="Source Han Sans K Bold" panose="020B0800000000000000" pitchFamily="34" charset="-128"/>
                <a:sym typeface="Source Han Sans K Bold"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71292" y="572758"/>
            <a:ext cx="3911746"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a:solidFill>
                  <a:srgbClr val="1369B2"/>
                </a:solidFill>
                <a:latin typeface="微软雅黑" panose="020B0503020204020204" pitchFamily="34" charset="-122"/>
                <a:ea typeface="微软雅黑" panose="020B0503020204020204" pitchFamily="34" charset="-122"/>
                <a:cs typeface="+mn-ea"/>
                <a:sym typeface="+mn-lt"/>
              </a:rPr>
              <a:t>单元概</a:t>
            </a: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述</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 Summary</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sp>
        <p:nvSpPr>
          <p:cNvPr id="80" name="TextBox 35"/>
          <p:cNvSpPr txBox="1">
            <a:spLocks noChangeArrowheads="1"/>
          </p:cNvSpPr>
          <p:nvPr/>
        </p:nvSpPr>
        <p:spPr bwMode="auto">
          <a:xfrm>
            <a:off x="1009935" y="1714674"/>
            <a:ext cx="10151132"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的</a:t>
            </a:r>
            <a:r>
              <a:rPr lang="zh-CN" altLang="en-US" sz="2000" dirty="0">
                <a:solidFill>
                  <a:srgbClr val="1369B2"/>
                </a:solidFill>
                <a:latin typeface="微软雅黑" panose="020B0503020204020204" pitchFamily="34" charset="-122"/>
                <a:ea typeface="微软雅黑" panose="020B0503020204020204" pitchFamily="34" charset="-122"/>
                <a:sym typeface="+mn-ea"/>
              </a:rPr>
              <a:t>数据定义语言</a:t>
            </a:r>
            <a:r>
              <a:rPr lang="zh-CN" altLang="en-US" sz="2000" dirty="0">
                <a:solidFill>
                  <a:srgbClr val="595959"/>
                </a:solidFill>
                <a:latin typeface="微软雅黑" panose="020B0503020204020204" pitchFamily="34" charset="-122"/>
                <a:ea typeface="微软雅黑" panose="020B0503020204020204" pitchFamily="34" charset="-122"/>
                <a:sym typeface="+mn-ea"/>
              </a:rPr>
              <a:t>和</a:t>
            </a:r>
            <a:r>
              <a:rPr lang="zh-CN" altLang="en-US" sz="2000" dirty="0">
                <a:solidFill>
                  <a:srgbClr val="1369B2"/>
                </a:solidFill>
                <a:latin typeface="微软雅黑" panose="020B0503020204020204" pitchFamily="34" charset="-122"/>
                <a:ea typeface="微软雅黑" panose="020B0503020204020204" pitchFamily="34" charset="-122"/>
                <a:sym typeface="+mn-ea"/>
              </a:rPr>
              <a:t>数据操作语言</a:t>
            </a:r>
            <a:r>
              <a:rPr lang="zh-CN" altLang="en-US" sz="2000" dirty="0">
                <a:solidFill>
                  <a:srgbClr val="595959"/>
                </a:solidFill>
                <a:latin typeface="微软雅黑" panose="020B0503020204020204" pitchFamily="34" charset="-122"/>
                <a:ea typeface="微软雅黑" panose="020B0503020204020204" pitchFamily="34" charset="-122"/>
                <a:sym typeface="+mn-ea"/>
              </a:rPr>
              <a:t>解决了数据的存储与维护问题，使数据能够按照既定模式保存在数据仓库中。但数据仓库的根本目的不仅是存储，更重要的价值在于支持分析与决策。换句话说，数据只有经过高效的查询与分析，才能真正发挥价值。因此，</a:t>
            </a:r>
            <a:r>
              <a:rPr lang="zh-CN" altLang="en-US" sz="2000" dirty="0">
                <a:solidFill>
                  <a:srgbClr val="1369B2"/>
                </a:solidFill>
                <a:latin typeface="微软雅黑" panose="020B0503020204020204" pitchFamily="34" charset="-122"/>
                <a:ea typeface="微软雅黑" panose="020B0503020204020204" pitchFamily="34" charset="-122"/>
                <a:sym typeface="+mn-ea"/>
              </a:rPr>
              <a:t>掌握 </a:t>
            </a:r>
            <a:r>
              <a:rPr lang="en-US" altLang="zh-CN" sz="2000" dirty="0">
                <a:solidFill>
                  <a:srgbClr val="1369B2"/>
                </a:solidFill>
                <a:latin typeface="微软雅黑" panose="020B0503020204020204" pitchFamily="34" charset="-122"/>
                <a:ea typeface="微软雅黑" panose="020B0503020204020204" pitchFamily="34" charset="-122"/>
                <a:sym typeface="+mn-ea"/>
              </a:rPr>
              <a:t>Hive</a:t>
            </a:r>
            <a:r>
              <a:rPr lang="zh-CN" altLang="en-US" sz="2000" dirty="0">
                <a:solidFill>
                  <a:srgbClr val="1369B2"/>
                </a:solidFill>
                <a:latin typeface="微软雅黑" panose="020B0503020204020204" pitchFamily="34" charset="-122"/>
                <a:ea typeface="微软雅黑" panose="020B0503020204020204" pitchFamily="34" charset="-122"/>
                <a:sym typeface="+mn-ea"/>
              </a:rPr>
              <a:t>的数据查询语言</a:t>
            </a: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a:solidFill>
                  <a:srgbClr val="595959"/>
                </a:solidFill>
                <a:latin typeface="微软雅黑" panose="020B0503020204020204" pitchFamily="34" charset="-122"/>
                <a:ea typeface="微软雅黑" panose="020B0503020204020204" pitchFamily="34" charset="-122"/>
                <a:sym typeface="+mn-ea"/>
              </a:rPr>
              <a:t>Data Query Language</a:t>
            </a:r>
            <a:r>
              <a:rPr lang="zh-CN" altLang="en-US" sz="2000" dirty="0">
                <a:solidFill>
                  <a:srgbClr val="595959"/>
                </a:solidFill>
                <a:latin typeface="微软雅黑" panose="020B0503020204020204" pitchFamily="34" charset="-122"/>
                <a:ea typeface="微软雅黑" panose="020B0503020204020204" pitchFamily="34" charset="-122"/>
                <a:sym typeface="+mn-ea"/>
              </a:rPr>
              <a:t>，</a:t>
            </a:r>
            <a:r>
              <a:rPr lang="en-US" altLang="zh-CN" sz="2000" dirty="0">
                <a:solidFill>
                  <a:srgbClr val="595959"/>
                </a:solidFill>
                <a:latin typeface="微软雅黑" panose="020B0503020204020204" pitchFamily="34" charset="-122"/>
                <a:ea typeface="微软雅黑" panose="020B0503020204020204" pitchFamily="34" charset="-122"/>
                <a:sym typeface="+mn-ea"/>
              </a:rPr>
              <a:t>DQL</a:t>
            </a:r>
            <a:r>
              <a:rPr lang="zh-CN" altLang="en-US" sz="2000" dirty="0">
                <a:solidFill>
                  <a:srgbClr val="595959"/>
                </a:solidFill>
                <a:latin typeface="微软雅黑" panose="020B0503020204020204" pitchFamily="34" charset="-122"/>
                <a:ea typeface="微软雅黑" panose="020B0503020204020204" pitchFamily="34" charset="-122"/>
                <a:sym typeface="+mn-ea"/>
              </a:rPr>
              <a:t>）是数据仓库应用的核心。本单元将详细介绍</a:t>
            </a:r>
            <a:r>
              <a:rPr lang="en-US" altLang="zh-CN" sz="2000" dirty="0">
                <a:solidFill>
                  <a:srgbClr val="595959"/>
                </a:solidFill>
                <a:latin typeface="微软雅黑" panose="020B0503020204020204" pitchFamily="34" charset="-122"/>
                <a:ea typeface="微软雅黑" panose="020B0503020204020204" pitchFamily="34" charset="-122"/>
                <a:sym typeface="+mn-ea"/>
              </a:rPr>
              <a:t>Hive</a:t>
            </a:r>
            <a:r>
              <a:rPr lang="zh-CN" altLang="en-US" sz="2000" dirty="0">
                <a:solidFill>
                  <a:srgbClr val="595959"/>
                </a:solidFill>
                <a:latin typeface="微软雅黑" panose="020B0503020204020204" pitchFamily="34" charset="-122"/>
                <a:ea typeface="微软雅黑" panose="020B0503020204020204" pitchFamily="34" charset="-122"/>
                <a:sym typeface="+mn-ea"/>
              </a:rPr>
              <a:t>数据查询。</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4" name="Picture 4" descr="https://timgsa.baidu.com/timg?image&amp;quality=80&amp;size=b9999_10000&amp;sec=1553764787053&amp;di=63201b69439172d2f26edff5c9a921d9&amp;imgtype=0&amp;src=http%3A%2F%2Fscimg.jb51.net%2Fallimg%2F150701%2F14-150F11I343I7.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917940" y="3651885"/>
            <a:ext cx="2465705" cy="31330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custDataLst>
              <p:tags r:id="rId1"/>
            </p:custDataLst>
          </p:nvPr>
        </p:nvGrpSpPr>
        <p:grpSpPr>
          <a:xfrm>
            <a:off x="3119265" y="2158081"/>
            <a:ext cx="1192190" cy="613062"/>
            <a:chOff x="2215144" y="982844"/>
            <a:chExt cx="1244730" cy="842780"/>
          </a:xfrm>
        </p:grpSpPr>
        <p:sp>
          <p:nvSpPr>
            <p:cNvPr id="46" name="平行四边形 45"/>
            <p:cNvSpPr/>
            <p:nvPr>
              <p:custDataLst>
                <p:tags r:id="rId2"/>
              </p:custDataLst>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custDataLst>
                <p:tags r:id="rId3"/>
              </p:custDataLst>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custDataLst>
              <p:tags r:id="rId4"/>
            </p:custDataLst>
          </p:nvPr>
        </p:nvGrpSpPr>
        <p:grpSpPr>
          <a:xfrm>
            <a:off x="3119265" y="3222242"/>
            <a:ext cx="1192190" cy="618406"/>
            <a:chOff x="2215144" y="2026500"/>
            <a:chExt cx="1244730" cy="850129"/>
          </a:xfrm>
        </p:grpSpPr>
        <p:sp>
          <p:nvSpPr>
            <p:cNvPr id="49" name="平行四边形 48"/>
            <p:cNvSpPr/>
            <p:nvPr>
              <p:custDataLst>
                <p:tags r:id="rId5"/>
              </p:custDataLst>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custDataLst>
                <p:tags r:id="rId6"/>
              </p:custDataLst>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custDataLst>
              <p:tags r:id="rId7"/>
            </p:custDataLst>
          </p:nvPr>
        </p:nvGrpSpPr>
        <p:grpSpPr>
          <a:xfrm>
            <a:off x="3119265" y="4296583"/>
            <a:ext cx="1192190" cy="614525"/>
            <a:chOff x="2215144" y="3084852"/>
            <a:chExt cx="1244730" cy="844793"/>
          </a:xfrm>
        </p:grpSpPr>
        <p:sp>
          <p:nvSpPr>
            <p:cNvPr id="52" name="平行四边形 51"/>
            <p:cNvSpPr/>
            <p:nvPr>
              <p:custDataLst>
                <p:tags r:id="rId8"/>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custDataLst>
                <p:tags r:id="rId9"/>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custDataLst>
              <p:tags r:id="rId10"/>
            </p:custDataLst>
          </p:nvPr>
        </p:nvGrpSpPr>
        <p:grpSpPr>
          <a:xfrm>
            <a:off x="4024817" y="2135902"/>
            <a:ext cx="5142331" cy="613062"/>
            <a:chOff x="4315150" y="953426"/>
            <a:chExt cx="3857250" cy="540057"/>
          </a:xfrm>
        </p:grpSpPr>
        <p:sp>
          <p:nvSpPr>
            <p:cNvPr id="61" name="矩形 60"/>
            <p:cNvSpPr/>
            <p:nvPr>
              <p:custDataLst>
                <p:tags r:id="rId11"/>
              </p:custDataLst>
            </p:nvPr>
          </p:nvSpPr>
          <p:spPr>
            <a:xfrm>
              <a:off x="4841196" y="1036090"/>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任务：分析</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SELECT</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语句</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custDataLst>
                <p:tags r:id="rId12"/>
              </p:custDataLst>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custDataLst>
              <p:tags r:id="rId13"/>
            </p:custDataLst>
          </p:nvPr>
        </p:nvGrpSpPr>
        <p:grpSpPr>
          <a:xfrm>
            <a:off x="4024817" y="3205416"/>
            <a:ext cx="5142331" cy="613062"/>
            <a:chOff x="4315150" y="1647579"/>
            <a:chExt cx="3857250" cy="540057"/>
          </a:xfrm>
        </p:grpSpPr>
        <p:sp>
          <p:nvSpPr>
            <p:cNvPr id="64" name="矩形 63"/>
            <p:cNvSpPr/>
            <p:nvPr>
              <p:custDataLst>
                <p:tags r:id="rId14"/>
              </p:custDataLst>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任务：执行条件查询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custDataLst>
                <p:tags r:id="rId15"/>
              </p:custDataLst>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custDataLst>
              <p:tags r:id="rId16"/>
            </p:custDataLst>
          </p:nvPr>
        </p:nvGrpSpPr>
        <p:grpSpPr>
          <a:xfrm>
            <a:off x="4024817" y="4274930"/>
            <a:ext cx="5142331" cy="613062"/>
            <a:chOff x="4315150" y="2341731"/>
            <a:chExt cx="3857250" cy="540057"/>
          </a:xfrm>
        </p:grpSpPr>
        <p:sp>
          <p:nvSpPr>
            <p:cNvPr id="67" name="矩形 66"/>
            <p:cNvSpPr/>
            <p:nvPr>
              <p:custDataLst>
                <p:tags r:id="rId17"/>
              </p:custDataLst>
            </p:nvPr>
          </p:nvSpPr>
          <p:spPr>
            <a:xfrm>
              <a:off x="4841197" y="2424395"/>
              <a:ext cx="2827146"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任务：执行公共表表达式查询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custDataLst>
                <p:tags r:id="rId18"/>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组合 20"/>
          <p:cNvGrpSpPr/>
          <p:nvPr>
            <p:custDataLst>
              <p:tags r:id="rId19"/>
            </p:custDataLst>
          </p:nvPr>
        </p:nvGrpSpPr>
        <p:grpSpPr>
          <a:xfrm>
            <a:off x="3083809" y="5335549"/>
            <a:ext cx="1192190" cy="614525"/>
            <a:chOff x="2215144" y="3084852"/>
            <a:chExt cx="1244730" cy="844793"/>
          </a:xfrm>
        </p:grpSpPr>
        <p:sp>
          <p:nvSpPr>
            <p:cNvPr id="22" name="平行四边形 21"/>
            <p:cNvSpPr/>
            <p:nvPr>
              <p:custDataLst>
                <p:tags r:id="rId20"/>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23" name="文本框 11"/>
            <p:cNvSpPr txBox="1"/>
            <p:nvPr>
              <p:custDataLst>
                <p:tags r:id="rId21"/>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custDataLst>
              <p:tags r:id="rId22"/>
            </p:custDataLst>
          </p:nvPr>
        </p:nvGrpSpPr>
        <p:grpSpPr>
          <a:xfrm>
            <a:off x="3989361" y="5313896"/>
            <a:ext cx="5142331" cy="613062"/>
            <a:chOff x="4315150" y="2341731"/>
            <a:chExt cx="3857250" cy="540057"/>
          </a:xfrm>
        </p:grpSpPr>
        <p:sp>
          <p:nvSpPr>
            <p:cNvPr id="25" name="矩形 24"/>
            <p:cNvSpPr/>
            <p:nvPr>
              <p:custDataLst>
                <p:tags r:id="rId23"/>
              </p:custDataLst>
            </p:nvPr>
          </p:nvSpPr>
          <p:spPr>
            <a:xfrm>
              <a:off x="4841197" y="2424395"/>
              <a:ext cx="2827146"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任务：执行分组查询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平行四边形 25"/>
            <p:cNvSpPr/>
            <p:nvPr>
              <p:custDataLst>
                <p:tags r:id="rId24"/>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837863" y="572758"/>
            <a:ext cx="3007988" cy="662532"/>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a:solidFill>
                  <a:srgbClr val="1369B2"/>
                </a:solidFill>
                <a:latin typeface="微软雅黑" panose="020B0503020204020204" pitchFamily="34" charset="-122"/>
                <a:ea typeface="微软雅黑" panose="020B0503020204020204" pitchFamily="34" charset="-122"/>
                <a:cs typeface="+mn-ea"/>
                <a:sym typeface="+mn-lt"/>
              </a:rPr>
              <a:t>目录</a:t>
            </a:r>
            <a:r>
              <a:rPr lang="en-US" altLang="zh-CN" b="1" dirty="0">
                <a:solidFill>
                  <a:srgbClr val="1369B2"/>
                </a:solidFill>
                <a:latin typeface="微软雅黑" panose="020B0503020204020204" pitchFamily="34" charset="-122"/>
                <a:ea typeface="微软雅黑" panose="020B0503020204020204" pitchFamily="34" charset="-122"/>
                <a:cs typeface="+mn-ea"/>
                <a:sym typeface="+mn-lt"/>
              </a:rPr>
              <a:t>/</a:t>
            </a:r>
            <a:r>
              <a:rPr lang="en-US" altLang="zh-CN" sz="2400" dirty="0">
                <a:solidFill>
                  <a:srgbClr val="1369B2"/>
                </a:solidFill>
                <a:latin typeface="微软雅黑" panose="020B0503020204020204" pitchFamily="34" charset="-122"/>
                <a:ea typeface="微软雅黑" panose="020B0503020204020204" pitchFamily="34" charset="-122"/>
                <a:cs typeface="+mn-ea"/>
                <a:sym typeface="+mn-lt"/>
              </a:rPr>
              <a:t>Contents</a:t>
            </a:r>
            <a:endParaRPr lang="en-GB" sz="2400" dirty="0">
              <a:solidFill>
                <a:srgbClr val="1369B2"/>
              </a:solidFill>
              <a:latin typeface="微软雅黑" panose="020B0503020204020204" pitchFamily="34" charset="-122"/>
              <a:ea typeface="微软雅黑" panose="020B0503020204020204" pitchFamily="34" charset="-122"/>
              <a:cs typeface="+mn-ea"/>
              <a:sym typeface="+mn-lt"/>
            </a:endParaRPr>
          </a:p>
        </p:txBody>
      </p:sp>
      <p:grpSp>
        <p:nvGrpSpPr>
          <p:cNvPr id="45" name="组合 44"/>
          <p:cNvGrpSpPr/>
          <p:nvPr>
            <p:custDataLst>
              <p:tags r:id="rId1"/>
            </p:custDataLst>
          </p:nvPr>
        </p:nvGrpSpPr>
        <p:grpSpPr>
          <a:xfrm>
            <a:off x="3119265" y="2158081"/>
            <a:ext cx="1192190" cy="613062"/>
            <a:chOff x="2215144" y="982844"/>
            <a:chExt cx="1244730" cy="842780"/>
          </a:xfrm>
        </p:grpSpPr>
        <p:sp>
          <p:nvSpPr>
            <p:cNvPr id="46" name="平行四边形 45"/>
            <p:cNvSpPr/>
            <p:nvPr>
              <p:custDataLst>
                <p:tags r:id="rId2"/>
              </p:custDataLst>
            </p:nvPr>
          </p:nvSpPr>
          <p:spPr>
            <a:xfrm>
              <a:off x="2215144" y="982844"/>
              <a:ext cx="1120898" cy="842780"/>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47" name="文本框 9"/>
            <p:cNvSpPr txBox="1"/>
            <p:nvPr>
              <p:custDataLst>
                <p:tags r:id="rId3"/>
              </p:custDataLst>
            </p:nvPr>
          </p:nvSpPr>
          <p:spPr>
            <a:xfrm>
              <a:off x="2393075" y="1005670"/>
              <a:ext cx="1066799" cy="803893"/>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48" name="组合 47"/>
          <p:cNvGrpSpPr/>
          <p:nvPr>
            <p:custDataLst>
              <p:tags r:id="rId4"/>
            </p:custDataLst>
          </p:nvPr>
        </p:nvGrpSpPr>
        <p:grpSpPr>
          <a:xfrm>
            <a:off x="3119265" y="3222242"/>
            <a:ext cx="1192190" cy="618406"/>
            <a:chOff x="2215144" y="2026500"/>
            <a:chExt cx="1244730" cy="850129"/>
          </a:xfrm>
        </p:grpSpPr>
        <p:sp>
          <p:nvSpPr>
            <p:cNvPr id="49" name="平行四边形 48"/>
            <p:cNvSpPr/>
            <p:nvPr>
              <p:custDataLst>
                <p:tags r:id="rId5"/>
              </p:custDataLst>
            </p:nvPr>
          </p:nvSpPr>
          <p:spPr>
            <a:xfrm>
              <a:off x="2215144" y="2033848"/>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0" name="文本框 10"/>
            <p:cNvSpPr txBox="1"/>
            <p:nvPr>
              <p:custDataLst>
                <p:tags r:id="rId6"/>
              </p:custDataLst>
            </p:nvPr>
          </p:nvSpPr>
          <p:spPr>
            <a:xfrm>
              <a:off x="2393075" y="2026500"/>
              <a:ext cx="1066799" cy="803896"/>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06</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custDataLst>
              <p:tags r:id="rId7"/>
            </p:custDataLst>
          </p:nvPr>
        </p:nvGrpSpPr>
        <p:grpSpPr>
          <a:xfrm>
            <a:off x="3119265" y="4296583"/>
            <a:ext cx="1192190" cy="614525"/>
            <a:chOff x="2215144" y="3084852"/>
            <a:chExt cx="1244730" cy="844793"/>
          </a:xfrm>
        </p:grpSpPr>
        <p:sp>
          <p:nvSpPr>
            <p:cNvPr id="52" name="平行四边形 51"/>
            <p:cNvSpPr/>
            <p:nvPr>
              <p:custDataLst>
                <p:tags r:id="rId8"/>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53" name="文本框 11"/>
            <p:cNvSpPr txBox="1"/>
            <p:nvPr>
              <p:custDataLst>
                <p:tags r:id="rId9"/>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07</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60" name="组合 59"/>
          <p:cNvGrpSpPr/>
          <p:nvPr>
            <p:custDataLst>
              <p:tags r:id="rId10"/>
            </p:custDataLst>
          </p:nvPr>
        </p:nvGrpSpPr>
        <p:grpSpPr>
          <a:xfrm>
            <a:off x="4024817" y="2135902"/>
            <a:ext cx="5142331" cy="613062"/>
            <a:chOff x="4315150" y="953426"/>
            <a:chExt cx="3857250" cy="540057"/>
          </a:xfrm>
        </p:grpSpPr>
        <p:sp>
          <p:nvSpPr>
            <p:cNvPr id="61" name="矩形 60"/>
            <p:cNvSpPr/>
            <p:nvPr>
              <p:custDataLst>
                <p:tags r:id="rId11"/>
              </p:custDataLst>
            </p:nvPr>
          </p:nvSpPr>
          <p:spPr>
            <a:xfrm>
              <a:off x="4841196" y="1036090"/>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任务：执行排序查询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平行四边形 61"/>
            <p:cNvSpPr/>
            <p:nvPr>
              <p:custDataLst>
                <p:tags r:id="rId12"/>
              </p:custDataLst>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3" name="组合 62"/>
          <p:cNvGrpSpPr/>
          <p:nvPr>
            <p:custDataLst>
              <p:tags r:id="rId13"/>
            </p:custDataLst>
          </p:nvPr>
        </p:nvGrpSpPr>
        <p:grpSpPr>
          <a:xfrm>
            <a:off x="4024817" y="3205416"/>
            <a:ext cx="5142331" cy="613062"/>
            <a:chOff x="4315150" y="1647579"/>
            <a:chExt cx="3857250" cy="540057"/>
          </a:xfrm>
        </p:grpSpPr>
        <p:sp>
          <p:nvSpPr>
            <p:cNvPr id="64" name="矩形 63"/>
            <p:cNvSpPr/>
            <p:nvPr>
              <p:custDataLst>
                <p:tags r:id="rId14"/>
              </p:custDataLst>
            </p:nvPr>
          </p:nvSpPr>
          <p:spPr>
            <a:xfrm>
              <a:off x="4841196" y="1730243"/>
              <a:ext cx="2827147"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任务：执行合并查询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5" name="平行四边形 64"/>
            <p:cNvSpPr/>
            <p:nvPr>
              <p:custDataLst>
                <p:tags r:id="rId15"/>
              </p:custDataLst>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6" name="组合 65"/>
          <p:cNvGrpSpPr/>
          <p:nvPr>
            <p:custDataLst>
              <p:tags r:id="rId16"/>
            </p:custDataLst>
          </p:nvPr>
        </p:nvGrpSpPr>
        <p:grpSpPr>
          <a:xfrm>
            <a:off x="4024817" y="4274930"/>
            <a:ext cx="5142331" cy="613062"/>
            <a:chOff x="4315150" y="2341731"/>
            <a:chExt cx="3857250" cy="540057"/>
          </a:xfrm>
        </p:grpSpPr>
        <p:sp>
          <p:nvSpPr>
            <p:cNvPr id="67" name="矩形 66"/>
            <p:cNvSpPr/>
            <p:nvPr>
              <p:custDataLst>
                <p:tags r:id="rId17"/>
              </p:custDataLst>
            </p:nvPr>
          </p:nvSpPr>
          <p:spPr>
            <a:xfrm>
              <a:off x="4841197" y="2424395"/>
              <a:ext cx="2827146"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任务：执行连接查询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平行四边形 67"/>
            <p:cNvSpPr/>
            <p:nvPr>
              <p:custDataLst>
                <p:tags r:id="rId18"/>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组合 20"/>
          <p:cNvGrpSpPr/>
          <p:nvPr>
            <p:custDataLst>
              <p:tags r:id="rId19"/>
            </p:custDataLst>
          </p:nvPr>
        </p:nvGrpSpPr>
        <p:grpSpPr>
          <a:xfrm>
            <a:off x="3083809" y="5335549"/>
            <a:ext cx="1192190" cy="614525"/>
            <a:chOff x="2215144" y="3084852"/>
            <a:chExt cx="1244730" cy="844793"/>
          </a:xfrm>
        </p:grpSpPr>
        <p:sp>
          <p:nvSpPr>
            <p:cNvPr id="22" name="平行四边形 21"/>
            <p:cNvSpPr/>
            <p:nvPr>
              <p:custDataLst>
                <p:tags r:id="rId20"/>
              </p:custDataLst>
            </p:nvPr>
          </p:nvSpPr>
          <p:spPr>
            <a:xfrm>
              <a:off x="2215144" y="3084852"/>
              <a:ext cx="1120898" cy="842781"/>
            </a:xfrm>
            <a:prstGeom prst="parallelogram">
              <a:avLst>
                <a:gd name="adj" fmla="val 48207"/>
              </a:avLst>
            </a:prstGeom>
            <a:solidFill>
              <a:srgbClr val="136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23" name="文本框 11"/>
            <p:cNvSpPr txBox="1"/>
            <p:nvPr>
              <p:custDataLst>
                <p:tags r:id="rId21"/>
              </p:custDataLst>
            </p:nvPr>
          </p:nvSpPr>
          <p:spPr>
            <a:xfrm>
              <a:off x="2393075" y="3125750"/>
              <a:ext cx="1066799" cy="80389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08</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custDataLst>
              <p:tags r:id="rId22"/>
            </p:custDataLst>
          </p:nvPr>
        </p:nvGrpSpPr>
        <p:grpSpPr>
          <a:xfrm>
            <a:off x="3989361" y="5313896"/>
            <a:ext cx="5142331" cy="613062"/>
            <a:chOff x="4315150" y="2341731"/>
            <a:chExt cx="3857250" cy="540057"/>
          </a:xfrm>
        </p:grpSpPr>
        <p:sp>
          <p:nvSpPr>
            <p:cNvPr id="25" name="矩形 24"/>
            <p:cNvSpPr/>
            <p:nvPr>
              <p:custDataLst>
                <p:tags r:id="rId23"/>
              </p:custDataLst>
            </p:nvPr>
          </p:nvSpPr>
          <p:spPr>
            <a:xfrm>
              <a:off x="4841197" y="2424395"/>
              <a:ext cx="2827146" cy="331154"/>
            </a:xfrm>
            <a:prstGeom prst="rect">
              <a:avLst/>
            </a:prstGeom>
            <a:ln w="15875">
              <a:noFill/>
            </a:ln>
          </p:spPr>
          <p:txBody>
            <a:bodyPr wrap="square" lIns="68580" tIns="34290" rIns="68580" bIns="3429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任务：执行抽样查询</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平行四边形 25"/>
            <p:cNvSpPr/>
            <p:nvPr>
              <p:custDataLst>
                <p:tags r:id="rId24"/>
              </p:custDataLst>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zh-CN" alt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889972" y="3075851"/>
            <a:ext cx="5657373"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40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5.1</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a:t>
            </a:r>
            <a:r>
              <a:rPr lang="en-US" altLang="zh-CN"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语句，能够描述并列举其语法结构中</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各关键字</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和</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的作用。</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3331210"/>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33650"/>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的数据查询语言中，最基础且最常用的语句是</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595959"/>
                </a:solidFill>
                <a:latin typeface="微软雅黑" panose="020B0503020204020204" pitchFamily="34" charset="-122"/>
                <a:ea typeface="微软雅黑" panose="020B0503020204020204" pitchFamily="34" charset="-122"/>
              </a:rPr>
              <a:t>。几乎所有查询操作都依赖于它，无论是简单的数据检索，还是</a:t>
            </a:r>
            <a:r>
              <a:rPr lang="zh-CN" altLang="en-US" sz="2000" dirty="0">
                <a:solidFill>
                  <a:srgbClr val="1369B2"/>
                </a:solidFill>
                <a:latin typeface="微软雅黑" panose="020B0503020204020204" pitchFamily="34" charset="-122"/>
                <a:ea typeface="微软雅黑" panose="020B0503020204020204" pitchFamily="34" charset="-122"/>
              </a:rPr>
              <a:t>复杂的聚合</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分组</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排序</a:t>
            </a:r>
            <a:r>
              <a:rPr lang="zh-CN" altLang="en-US" sz="2000" dirty="0">
                <a:solidFill>
                  <a:srgbClr val="595959"/>
                </a:solidFill>
                <a:latin typeface="微软雅黑" panose="020B0503020204020204" pitchFamily="34" charset="-122"/>
                <a:ea typeface="微软雅黑" panose="020B0503020204020204" pitchFamily="34" charset="-122"/>
              </a:rPr>
              <a:t>等，</a:t>
            </a:r>
            <a:r>
              <a:rPr lang="en-US" altLang="zh-CN" sz="2000" dirty="0">
                <a:solidFill>
                  <a:srgbClr val="595959"/>
                </a:solidFill>
                <a:latin typeface="微软雅黑" panose="020B0503020204020204" pitchFamily="34" charset="-122"/>
                <a:ea typeface="微软雅黑" panose="020B0503020204020204" pitchFamily="34" charset="-122"/>
              </a:rPr>
              <a:t>SELECT</a:t>
            </a:r>
            <a:r>
              <a:rPr lang="zh-CN" altLang="en-US" sz="2000" dirty="0">
                <a:solidFill>
                  <a:srgbClr val="595959"/>
                </a:solidFill>
                <a:latin typeface="微软雅黑" panose="020B0503020204020204" pitchFamily="34" charset="-122"/>
                <a:ea typeface="微软雅黑" panose="020B0503020204020204" pitchFamily="34" charset="-122"/>
              </a:rPr>
              <a:t>语句都是构建查询的核心。可以说，熟练掌握</a:t>
            </a:r>
            <a:r>
              <a:rPr lang="en-US" altLang="zh-CN" sz="2000" dirty="0">
                <a:solidFill>
                  <a:srgbClr val="595959"/>
                </a:solidFill>
                <a:latin typeface="微软雅黑" panose="020B0503020204020204" pitchFamily="34" charset="-122"/>
                <a:ea typeface="微软雅黑" panose="020B0503020204020204" pitchFamily="34" charset="-122"/>
              </a:rPr>
              <a:t>SELECT</a:t>
            </a:r>
            <a:r>
              <a:rPr lang="zh-CN" altLang="en-US" sz="2000" dirty="0">
                <a:solidFill>
                  <a:srgbClr val="595959"/>
                </a:solidFill>
                <a:latin typeface="微软雅黑" panose="020B0503020204020204" pitchFamily="34" charset="-122"/>
                <a:ea typeface="微软雅黑" panose="020B0503020204020204" pitchFamily="34" charset="-122"/>
              </a:rPr>
              <a:t>语句的语法格式，是学习</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数据查询语言的起点。</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圆角 10"/>
          <p:cNvSpPr/>
          <p:nvPr/>
        </p:nvSpPr>
        <p:spPr>
          <a:xfrm>
            <a:off x="986910" y="2147359"/>
            <a:ext cx="10216594" cy="4445233"/>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2" name="矩形: 圆角 11"/>
          <p:cNvSpPr/>
          <p:nvPr/>
        </p:nvSpPr>
        <p:spPr>
          <a:xfrm>
            <a:off x="1945145" y="191762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12"/>
          <p:cNvSpPr txBox="1"/>
          <p:nvPr/>
        </p:nvSpPr>
        <p:spPr>
          <a:xfrm>
            <a:off x="2017153" y="1943812"/>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示例命令</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971438" y="1100353"/>
            <a:ext cx="10452360"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4" name="矩形 13"/>
          <p:cNvSpPr/>
          <p:nvPr/>
        </p:nvSpPr>
        <p:spPr>
          <a:xfrm>
            <a:off x="1401896" y="2565698"/>
            <a:ext cx="9301822" cy="38884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1702720" y="2565698"/>
            <a:ext cx="9085797" cy="374217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[WITH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CommonTableExpression</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CommonTableExpression</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[ALL | DISTINCT]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table_reference</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[WHERE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where_condition</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[GROUP BY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group_col_list</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[ORDER BY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order_col_list</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[CLUSTER BY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cluster_col_list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 [DISTRIBUTE BY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distribute_col_list</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[SORT BY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sort_col_list</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[LIMIT [offset,] rows];</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763299"/>
            <a:ext cx="10563483"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WITH</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为可选，用于定义</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公共表表达式</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Common Table Expression</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CTE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1.WITH</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7" name="原创设计师QQ598969553          _4"/>
          <p:cNvSpPr/>
          <p:nvPr/>
        </p:nvSpPr>
        <p:spPr>
          <a:xfrm>
            <a:off x="1023931" y="3501802"/>
            <a:ext cx="10563483"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ALL</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关键字</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为默认，表示返回查询结果中的所有记录，包括</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重复值</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80915" y="2591357"/>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2.ALL</a:t>
            </a:r>
            <a:r>
              <a:rPr lang="zh-CN" altLang="en-US" sz="1800" dirty="0">
                <a:solidFill>
                  <a:srgbClr val="595959"/>
                </a:solidFill>
                <a:latin typeface="微软雅黑" panose="020B0503020204020204" pitchFamily="34" charset="-122"/>
                <a:ea typeface="微软雅黑" panose="020B0503020204020204" pitchFamily="34" charset="-122"/>
              </a:rPr>
              <a:t>关键字</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9" name="原创设计师QQ598969553          _4"/>
          <p:cNvSpPr/>
          <p:nvPr/>
        </p:nvSpPr>
        <p:spPr>
          <a:xfrm>
            <a:off x="954131" y="5240305"/>
            <a:ext cx="10563483"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DISTINCT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关键字</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为可选，用于</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对查询结果去重</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，仅返回唯一的记录组合。</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1011115" y="4329860"/>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DISTINCT</a:t>
            </a:r>
            <a:r>
              <a:rPr lang="zh-CN" altLang="en-US" sz="1800" dirty="0">
                <a:solidFill>
                  <a:srgbClr val="595959"/>
                </a:solidFill>
                <a:latin typeface="微软雅黑" panose="020B0503020204020204" pitchFamily="34" charset="-122"/>
                <a:ea typeface="微软雅黑" panose="020B0503020204020204" pitchFamily="34" charset="-122"/>
              </a:rPr>
              <a:t>关键字</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矩形 11"/>
          <p:cNvSpPr/>
          <p:nvPr/>
        </p:nvSpPr>
        <p:spPr>
          <a:xfrm>
            <a:off x="1011115" y="2594611"/>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2.ALL</a:t>
            </a:r>
            <a:r>
              <a:rPr lang="zh-CN" altLang="en-US" sz="1800" dirty="0">
                <a:solidFill>
                  <a:srgbClr val="595959"/>
                </a:solidFill>
                <a:latin typeface="微软雅黑" panose="020B0503020204020204" pitchFamily="34" charset="-122"/>
                <a:ea typeface="微软雅黑" panose="020B0503020204020204" pitchFamily="34" charset="-122"/>
              </a:rPr>
              <a:t>关键字</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763299"/>
            <a:ext cx="10563483"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select_expr</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参数用于指定查询内容</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，可以是</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字段</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字面量</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表达式</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等。如果查询内容指定为</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单个*字符</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，表示查询所有字段。</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查询内容可配合</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AS</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子句为查询内容指定别名，别名会显示在查询结果中。</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select_expr</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8543477" y="3488502"/>
            <a:ext cx="3061093" cy="303763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763299"/>
            <a:ext cx="10563483"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当查询内容为复杂数据类型时，可以直接利用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提供的复杂类型运算符访问其内部元素</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中复杂类型运算符的介绍如表。</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en-US" altLang="zh-CN" sz="1800" dirty="0" err="1">
                <a:solidFill>
                  <a:srgbClr val="595959"/>
                </a:solidFill>
                <a:latin typeface="微软雅黑" panose="020B0503020204020204" pitchFamily="34" charset="-122"/>
                <a:ea typeface="微软雅黑" panose="020B0503020204020204" pitchFamily="34" charset="-122"/>
              </a:rPr>
              <a:t>select_expr</a:t>
            </a:r>
            <a:r>
              <a:rPr lang="zh-CN" altLang="en-US" sz="1800" dirty="0">
                <a:solidFill>
                  <a:srgbClr val="595959"/>
                </a:solidFill>
                <a:latin typeface="微软雅黑" panose="020B0503020204020204" pitchFamily="34" charset="-122"/>
                <a:ea typeface="微软雅黑" panose="020B0503020204020204" pitchFamily="34" charset="-122"/>
              </a:rPr>
              <a:t>参数</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011116" y="3056254"/>
          <a:ext cx="10124650" cy="3397876"/>
        </p:xfrm>
        <a:graphic>
          <a:graphicData uri="http://schemas.openxmlformats.org/drawingml/2006/table">
            <a:tbl>
              <a:tblPr>
                <a:tableStyleId>{5C22544A-7EE6-4342-B048-85BDC9FD1C3A}</a:tableStyleId>
              </a:tblPr>
              <a:tblGrid>
                <a:gridCol w="2414686"/>
                <a:gridCol w="5690630"/>
                <a:gridCol w="2019334"/>
              </a:tblGrid>
              <a:tr h="505921">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复杂类型运算符</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示例</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63985">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A[n]</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为</a:t>
                      </a:r>
                      <a:r>
                        <a:rPr lang="en-US" altLang="zh-CN" sz="1800" kern="100" dirty="0">
                          <a:solidFill>
                            <a:srgbClr val="595959"/>
                          </a:solidFill>
                          <a:effectLst/>
                          <a:latin typeface="微软雅黑" panose="020B0503020204020204" pitchFamily="34" charset="-122"/>
                          <a:ea typeface="微软雅黑" panose="020B0503020204020204" pitchFamily="34" charset="-122"/>
                        </a:rPr>
                        <a:t>ARRAY</a:t>
                      </a:r>
                      <a:r>
                        <a:rPr lang="zh-CN" altLang="en-US" sz="1800" kern="100" dirty="0">
                          <a:solidFill>
                            <a:srgbClr val="595959"/>
                          </a:solidFill>
                          <a:effectLst/>
                          <a:latin typeface="微软雅黑" panose="020B0503020204020204" pitchFamily="34" charset="-122"/>
                          <a:ea typeface="微软雅黑" panose="020B0503020204020204" pitchFamily="34" charset="-122"/>
                        </a:rPr>
                        <a:t>类型的字段，</a:t>
                      </a:r>
                      <a:r>
                        <a:rPr lang="en-US" altLang="zh-CN" sz="1800" kern="100" dirty="0">
                          <a:solidFill>
                            <a:srgbClr val="595959"/>
                          </a:solidFill>
                          <a:effectLst/>
                          <a:latin typeface="微软雅黑" panose="020B0503020204020204" pitchFamily="34" charset="-122"/>
                          <a:ea typeface="微软雅黑" panose="020B0503020204020204" pitchFamily="34" charset="-122"/>
                        </a:rPr>
                        <a:t>n</a:t>
                      </a:r>
                      <a:r>
                        <a:rPr lang="zh-CN" altLang="en-US" sz="1800" kern="100" dirty="0">
                          <a:solidFill>
                            <a:srgbClr val="595959"/>
                          </a:solidFill>
                          <a:effectLst/>
                          <a:latin typeface="微软雅黑" panose="020B0503020204020204" pitchFamily="34" charset="-122"/>
                          <a:ea typeface="微软雅黑" panose="020B0503020204020204" pitchFamily="34" charset="-122"/>
                        </a:rPr>
                        <a:t>为元素的下标。该运算符用于返回</a:t>
                      </a:r>
                      <a:r>
                        <a:rPr lang="en-US" altLang="zh-CN"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的第</a:t>
                      </a:r>
                      <a:r>
                        <a:rPr lang="en-US" altLang="zh-CN" sz="1800" kern="100" dirty="0">
                          <a:solidFill>
                            <a:srgbClr val="595959"/>
                          </a:solidFill>
                          <a:effectLst/>
                          <a:latin typeface="微软雅黑" panose="020B0503020204020204" pitchFamily="34" charset="-122"/>
                          <a:ea typeface="微软雅黑" panose="020B0503020204020204" pitchFamily="34" charset="-122"/>
                        </a:rPr>
                        <a:t>n</a:t>
                      </a:r>
                      <a:r>
                        <a:rPr lang="zh-CN" altLang="en-US" sz="1800" kern="100" dirty="0">
                          <a:solidFill>
                            <a:srgbClr val="595959"/>
                          </a:solidFill>
                          <a:effectLst/>
                          <a:latin typeface="微软雅黑" panose="020B0503020204020204" pitchFamily="34" charset="-122"/>
                          <a:ea typeface="微软雅黑" panose="020B0503020204020204" pitchFamily="34" charset="-122"/>
                        </a:rPr>
                        <a:t>个元素</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items[0]</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6398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M[key]</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rPr>
                        <a:t>M</a:t>
                      </a:r>
                      <a:r>
                        <a:rPr lang="zh-CN" altLang="en-US" sz="1800" kern="100" dirty="0">
                          <a:solidFill>
                            <a:srgbClr val="595959"/>
                          </a:solidFill>
                          <a:effectLst/>
                          <a:latin typeface="微软雅黑" panose="020B0503020204020204" pitchFamily="34" charset="-122"/>
                          <a:ea typeface="微软雅黑" panose="020B0503020204020204" pitchFamily="34" charset="-122"/>
                        </a:rPr>
                        <a:t>为</a:t>
                      </a:r>
                      <a:r>
                        <a:rPr lang="en-US" altLang="zh-CN" sz="1800" kern="100" dirty="0">
                          <a:solidFill>
                            <a:srgbClr val="595959"/>
                          </a:solidFill>
                          <a:effectLst/>
                          <a:latin typeface="微软雅黑" panose="020B0503020204020204" pitchFamily="34" charset="-122"/>
                          <a:ea typeface="微软雅黑" panose="020B0503020204020204" pitchFamily="34" charset="-122"/>
                        </a:rPr>
                        <a:t>MAP</a:t>
                      </a:r>
                      <a:r>
                        <a:rPr lang="zh-CN" altLang="en-US" sz="1800" kern="100" dirty="0">
                          <a:solidFill>
                            <a:srgbClr val="595959"/>
                          </a:solidFill>
                          <a:effectLst/>
                          <a:latin typeface="微软雅黑" panose="020B0503020204020204" pitchFamily="34" charset="-122"/>
                          <a:ea typeface="微软雅黑" panose="020B0503020204020204" pitchFamily="34" charset="-122"/>
                        </a:rPr>
                        <a:t>类型的字段，</a:t>
                      </a:r>
                      <a:r>
                        <a:rPr lang="en-US" altLang="zh-CN" sz="1800" kern="100" dirty="0">
                          <a:solidFill>
                            <a:srgbClr val="595959"/>
                          </a:solidFill>
                          <a:effectLst/>
                          <a:latin typeface="微软雅黑" panose="020B0503020204020204" pitchFamily="34" charset="-122"/>
                          <a:ea typeface="微软雅黑" panose="020B0503020204020204" pitchFamily="34" charset="-122"/>
                        </a:rPr>
                        <a:t>key</a:t>
                      </a:r>
                      <a:r>
                        <a:rPr lang="zh-CN" altLang="en-US" sz="1800" kern="100" dirty="0">
                          <a:solidFill>
                            <a:srgbClr val="595959"/>
                          </a:solidFill>
                          <a:effectLst/>
                          <a:latin typeface="微软雅黑" panose="020B0503020204020204" pitchFamily="34" charset="-122"/>
                          <a:ea typeface="微软雅黑" panose="020B0503020204020204" pitchFamily="34" charset="-122"/>
                        </a:rPr>
                        <a:t>为键值对的键。该运算符用于返回</a:t>
                      </a:r>
                      <a:r>
                        <a:rPr lang="en-US" altLang="zh-CN" sz="1800" kern="100" dirty="0">
                          <a:solidFill>
                            <a:srgbClr val="595959"/>
                          </a:solidFill>
                          <a:effectLst/>
                          <a:latin typeface="微软雅黑" panose="020B0503020204020204" pitchFamily="34" charset="-122"/>
                          <a:ea typeface="微软雅黑" panose="020B0503020204020204" pitchFamily="34" charset="-122"/>
                        </a:rPr>
                        <a:t>M</a:t>
                      </a:r>
                      <a:r>
                        <a:rPr lang="zh-CN" altLang="en-US" sz="1800" kern="100" dirty="0">
                          <a:solidFill>
                            <a:srgbClr val="595959"/>
                          </a:solidFill>
                          <a:effectLst/>
                          <a:latin typeface="微软雅黑" panose="020B0503020204020204" pitchFamily="34" charset="-122"/>
                          <a:ea typeface="微软雅黑" panose="020B0503020204020204" pitchFamily="34" charset="-122"/>
                        </a:rPr>
                        <a:t>中</a:t>
                      </a:r>
                      <a:r>
                        <a:rPr lang="en-US" altLang="zh-CN" sz="1800" kern="100" dirty="0">
                          <a:solidFill>
                            <a:srgbClr val="595959"/>
                          </a:solidFill>
                          <a:effectLst/>
                          <a:latin typeface="微软雅黑" panose="020B0503020204020204" pitchFamily="34" charset="-122"/>
                          <a:ea typeface="微软雅黑" panose="020B0503020204020204" pitchFamily="34" charset="-122"/>
                        </a:rPr>
                        <a:t>key</a:t>
                      </a:r>
                      <a:r>
                        <a:rPr lang="zh-CN" altLang="en-US" sz="1800" kern="100" dirty="0">
                          <a:solidFill>
                            <a:srgbClr val="595959"/>
                          </a:solidFill>
                          <a:effectLst/>
                          <a:latin typeface="微软雅黑" panose="020B0503020204020204" pitchFamily="34" charset="-122"/>
                          <a:ea typeface="微软雅黑" panose="020B0503020204020204" pitchFamily="34" charset="-122"/>
                        </a:rPr>
                        <a:t>对应的值</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attrs</a:t>
                      </a:r>
                      <a:r>
                        <a:rPr lang="en-US" sz="1800" kern="100" dirty="0">
                          <a:solidFill>
                            <a:srgbClr val="595959"/>
                          </a:solidFill>
                          <a:effectLst/>
                          <a:latin typeface="微软雅黑" panose="020B0503020204020204" pitchFamily="34" charset="-122"/>
                          <a:ea typeface="微软雅黑" panose="020B0503020204020204" pitchFamily="34" charset="-122"/>
                        </a:rPr>
                        <a:t>['</a:t>
                      </a:r>
                      <a:r>
                        <a:rPr lang="en-US" sz="1800" kern="100" dirty="0" err="1">
                          <a:solidFill>
                            <a:srgbClr val="595959"/>
                          </a:solidFill>
                          <a:effectLst/>
                          <a:latin typeface="微软雅黑" panose="020B0503020204020204" pitchFamily="34" charset="-122"/>
                          <a:ea typeface="微软雅黑" panose="020B0503020204020204" pitchFamily="34" charset="-122"/>
                        </a:rPr>
                        <a:t>sku</a:t>
                      </a:r>
                      <a:r>
                        <a:rPr lang="en-US" sz="1800" kern="100" dirty="0">
                          <a:solidFill>
                            <a:srgbClr val="595959"/>
                          </a:solidFill>
                          <a:effectLst/>
                          <a:latin typeface="微软雅黑" panose="020B0503020204020204" pitchFamily="34" charset="-122"/>
                          <a:ea typeface="微软雅黑" panose="020B0503020204020204" pitchFamily="34" charset="-122"/>
                        </a:rPr>
                        <a:t>']</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63985">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S.x</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S</a:t>
                      </a:r>
                      <a:r>
                        <a:rPr lang="zh-CN" altLang="en-US" sz="1800" kern="100">
                          <a:solidFill>
                            <a:srgbClr val="595959"/>
                          </a:solidFill>
                          <a:effectLst/>
                          <a:latin typeface="微软雅黑" panose="020B0503020204020204" pitchFamily="34" charset="-122"/>
                          <a:ea typeface="微软雅黑" panose="020B0503020204020204" pitchFamily="34" charset="-122"/>
                        </a:rPr>
                        <a:t>为</a:t>
                      </a:r>
                      <a:r>
                        <a:rPr lang="en-US" altLang="zh-CN" sz="1800" kern="100">
                          <a:solidFill>
                            <a:srgbClr val="595959"/>
                          </a:solidFill>
                          <a:effectLst/>
                          <a:latin typeface="微软雅黑" panose="020B0503020204020204" pitchFamily="34" charset="-122"/>
                          <a:ea typeface="微软雅黑" panose="020B0503020204020204" pitchFamily="34" charset="-122"/>
                        </a:rPr>
                        <a:t>STRUCT</a:t>
                      </a:r>
                      <a:r>
                        <a:rPr lang="zh-CN" altLang="en-US" sz="1800" kern="100">
                          <a:solidFill>
                            <a:srgbClr val="595959"/>
                          </a:solidFill>
                          <a:effectLst/>
                          <a:latin typeface="微软雅黑" panose="020B0503020204020204" pitchFamily="34" charset="-122"/>
                          <a:ea typeface="微软雅黑" panose="020B0503020204020204" pitchFamily="34" charset="-122"/>
                        </a:rPr>
                        <a:t>类型的字段，</a:t>
                      </a:r>
                      <a:r>
                        <a:rPr lang="en-US" altLang="zh-CN" sz="1800" kern="100">
                          <a:solidFill>
                            <a:srgbClr val="595959"/>
                          </a:solidFill>
                          <a:effectLst/>
                          <a:latin typeface="微软雅黑" panose="020B0503020204020204" pitchFamily="34" charset="-122"/>
                          <a:ea typeface="微软雅黑" panose="020B0503020204020204" pitchFamily="34" charset="-122"/>
                        </a:rPr>
                        <a:t>x</a:t>
                      </a:r>
                      <a:r>
                        <a:rPr lang="zh-CN" altLang="en-US" sz="1800" kern="100">
                          <a:solidFill>
                            <a:srgbClr val="595959"/>
                          </a:solidFill>
                          <a:effectLst/>
                          <a:latin typeface="微软雅黑" panose="020B0503020204020204" pitchFamily="34" charset="-122"/>
                          <a:ea typeface="微软雅黑" panose="020B0503020204020204" pitchFamily="34" charset="-122"/>
                        </a:rPr>
                        <a:t>为</a:t>
                      </a:r>
                      <a:r>
                        <a:rPr lang="en-US" altLang="zh-CN" sz="1800" kern="100">
                          <a:solidFill>
                            <a:srgbClr val="595959"/>
                          </a:solidFill>
                          <a:effectLst/>
                          <a:latin typeface="微软雅黑" panose="020B0503020204020204" pitchFamily="34" charset="-122"/>
                          <a:ea typeface="微软雅黑" panose="020B0503020204020204" pitchFamily="34" charset="-122"/>
                        </a:rPr>
                        <a:t>STRUCT</a:t>
                      </a:r>
                      <a:r>
                        <a:rPr lang="zh-CN" altLang="en-US" sz="1800" kern="100">
                          <a:solidFill>
                            <a:srgbClr val="595959"/>
                          </a:solidFill>
                          <a:effectLst/>
                          <a:latin typeface="微软雅黑" panose="020B0503020204020204" pitchFamily="34" charset="-122"/>
                          <a:ea typeface="微软雅黑" panose="020B0503020204020204" pitchFamily="34" charset="-122"/>
                        </a:rPr>
                        <a:t>内部的字段。该运算符用于返回</a:t>
                      </a:r>
                      <a:r>
                        <a:rPr lang="en-US" altLang="zh-CN" sz="1800" kern="100">
                          <a:solidFill>
                            <a:srgbClr val="595959"/>
                          </a:solidFill>
                          <a:effectLst/>
                          <a:latin typeface="微软雅黑" panose="020B0503020204020204" pitchFamily="34" charset="-122"/>
                          <a:ea typeface="微软雅黑" panose="020B0503020204020204" pitchFamily="34" charset="-122"/>
                        </a:rPr>
                        <a:t>S</a:t>
                      </a:r>
                      <a:r>
                        <a:rPr lang="zh-CN" altLang="en-US" sz="1800" kern="100">
                          <a:solidFill>
                            <a:srgbClr val="595959"/>
                          </a:solidFill>
                          <a:effectLst/>
                          <a:latin typeface="微软雅黑" panose="020B0503020204020204" pitchFamily="34" charset="-122"/>
                          <a:ea typeface="微软雅黑" panose="020B0503020204020204" pitchFamily="34" charset="-122"/>
                        </a:rPr>
                        <a:t>中</a:t>
                      </a:r>
                      <a:r>
                        <a:rPr lang="en-US" altLang="zh-CN" sz="1800" kern="100">
                          <a:solidFill>
                            <a:srgbClr val="595959"/>
                          </a:solidFill>
                          <a:effectLst/>
                          <a:latin typeface="微软雅黑" panose="020B0503020204020204" pitchFamily="34" charset="-122"/>
                          <a:ea typeface="微软雅黑" panose="020B0503020204020204" pitchFamily="34" charset="-122"/>
                        </a:rPr>
                        <a:t>x</a:t>
                      </a:r>
                      <a:r>
                        <a:rPr lang="zh-CN" altLang="en-US" sz="1800" kern="100">
                          <a:solidFill>
                            <a:srgbClr val="595959"/>
                          </a:solidFill>
                          <a:effectLst/>
                          <a:latin typeface="微软雅黑" panose="020B0503020204020204" pitchFamily="34" charset="-122"/>
                          <a:ea typeface="微软雅黑" panose="020B0503020204020204" pitchFamily="34" charset="-122"/>
                        </a:rPr>
                        <a:t>的值</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dirty="0" err="1">
                          <a:solidFill>
                            <a:srgbClr val="595959"/>
                          </a:solidFill>
                          <a:effectLst/>
                          <a:latin typeface="微软雅黑" panose="020B0503020204020204" pitchFamily="34" charset="-122"/>
                          <a:ea typeface="微软雅黑" panose="020B0503020204020204" pitchFamily="34" charset="-122"/>
                        </a:rPr>
                        <a:t>user_info.city</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763299"/>
            <a:ext cx="10563483"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FROM</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子句用于指定查询的数据来源</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table_reference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参数可以是单表、多表、子查询、视图</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等。需要说明的是，若查询的数据来源为子查询，则子查询需要使用小括号包裹且必须指定别名。在外层查询中，通过“</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别名</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字段</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”的格式获取子查询结果中相应的字段，示例代码如下。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5. FROM</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7" name="矩形: 圆角 6"/>
          <p:cNvSpPr/>
          <p:nvPr/>
        </p:nvSpPr>
        <p:spPr>
          <a:xfrm>
            <a:off x="954131" y="3907259"/>
            <a:ext cx="10216594" cy="2546871"/>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8" name="矩形 7"/>
          <p:cNvSpPr/>
          <p:nvPr/>
        </p:nvSpPr>
        <p:spPr>
          <a:xfrm>
            <a:off x="1630710" y="4447715"/>
            <a:ext cx="8823668" cy="15133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884877" y="4524714"/>
            <a:ext cx="8240141" cy="961289"/>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t.order_id,t.commodity</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order_id,items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[0] AS commodity FROM chapter4.orders) 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矩形: 圆角 9"/>
          <p:cNvSpPr/>
          <p:nvPr/>
        </p:nvSpPr>
        <p:spPr>
          <a:xfrm>
            <a:off x="1912366" y="367752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1984374" y="3703712"/>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示例代码</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763299"/>
            <a:ext cx="10563483"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WHERE</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设置筛选条件</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，仅返回满足条件的记录。</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6. WHERE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原创设计师QQ598969553          _4"/>
          <p:cNvSpPr/>
          <p:nvPr/>
        </p:nvSpPr>
        <p:spPr>
          <a:xfrm>
            <a:off x="1011115" y="3573810"/>
            <a:ext cx="10563483"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GROUP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为可选，用于根据</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指定字段的值对查询结果进行分组</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1068099" y="26633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7. GROUP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6" name="原创设计师QQ598969553          _4"/>
          <p:cNvSpPr/>
          <p:nvPr/>
        </p:nvSpPr>
        <p:spPr>
          <a:xfrm>
            <a:off x="1011115" y="5306434"/>
            <a:ext cx="8540475"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ORDER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为可选，用于根据</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指定字段的值对查询结果进行全局排序</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1068099" y="44532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8. ORDER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763299"/>
            <a:ext cx="10563483" cy="234628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CLUSTER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为可选，用于根据指定字段的值将查询结果分发到不同的</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Reduce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，并在每个</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Reduce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内部根据指定字段的值对数据进行排序。</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CLUSTER BY</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子句的分发规则与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DISTRIBUTE BY</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子句相同。</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Hive On </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Tez</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的语境下，</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Reduce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个数可以理解为经由</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Shuffle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边（</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Edge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）连接的下游</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Vertex</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（顶点）的并行</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Task</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（任务）个数。</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9. CLUSTER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8372018" y="3789834"/>
            <a:ext cx="2880320" cy="2858249"/>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954131" y="3907259"/>
            <a:ext cx="10216594" cy="2546871"/>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2" name="原创设计师QQ598969553          _4"/>
          <p:cNvSpPr/>
          <p:nvPr/>
        </p:nvSpPr>
        <p:spPr>
          <a:xfrm>
            <a:off x="954131" y="1763299"/>
            <a:ext cx="10563483"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DISTRIBUTE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为可选，用于根据指定字段的值将查询结果分发到</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不同的</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Task</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。分发规则是对指定字段的值进行哈希取模运算，哈希取模结果相同的记录会被分配到同一个</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Task</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关于哈希取模运算的公式如下。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10. DISTRIBUTE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矩形 7"/>
          <p:cNvSpPr/>
          <p:nvPr/>
        </p:nvSpPr>
        <p:spPr>
          <a:xfrm>
            <a:off x="1630710" y="4447715"/>
            <a:ext cx="8823668" cy="13583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矩形 9"/>
          <p:cNvSpPr/>
          <p:nvPr/>
        </p:nvSpPr>
        <p:spPr>
          <a:xfrm>
            <a:off x="1884877" y="4802378"/>
            <a:ext cx="2839239" cy="499624"/>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hash(col) %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task_num</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圆角 10"/>
          <p:cNvSpPr/>
          <p:nvPr/>
        </p:nvSpPr>
        <p:spPr>
          <a:xfrm>
            <a:off x="1912366" y="3677526"/>
            <a:ext cx="136815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2" name="文本框 28"/>
          <p:cNvSpPr txBox="1"/>
          <p:nvPr/>
        </p:nvSpPr>
        <p:spPr>
          <a:xfrm>
            <a:off x="1984374" y="3703712"/>
            <a:ext cx="1368152"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运算公式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2566814" y="4935590"/>
            <a:ext cx="504056" cy="351813"/>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4" name="直接箭头连接符 13"/>
          <p:cNvCxnSpPr/>
          <p:nvPr/>
        </p:nvCxnSpPr>
        <p:spPr>
          <a:xfrm>
            <a:off x="3070870" y="5196390"/>
            <a:ext cx="0" cy="60966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7"/>
          <p:cNvSpPr txBox="1"/>
          <p:nvPr/>
        </p:nvSpPr>
        <p:spPr>
          <a:xfrm>
            <a:off x="1559940" y="5884316"/>
            <a:ext cx="3702552"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a:t>
            </a:r>
            <a:r>
              <a:rPr lang="en-US" altLang="zh-CN" sz="1600" dirty="0">
                <a:solidFill>
                  <a:srgbClr val="FF0000"/>
                </a:solidFill>
                <a:latin typeface="微软雅黑" panose="020B0503020204020204" pitchFamily="34" charset="-122"/>
                <a:ea typeface="微软雅黑" panose="020B0503020204020204" pitchFamily="34" charset="-122"/>
              </a:rPr>
              <a:t>DISTRIBUTE BY</a:t>
            </a:r>
            <a:r>
              <a:rPr lang="zh-CN" altLang="en-US" sz="1600" dirty="0">
                <a:solidFill>
                  <a:srgbClr val="FF0000"/>
                </a:solidFill>
                <a:latin typeface="微软雅黑" panose="020B0503020204020204" pitchFamily="34" charset="-122"/>
                <a:ea typeface="微软雅黑" panose="020B0503020204020204" pitchFamily="34" charset="-122"/>
              </a:rPr>
              <a:t>子句中指定的字段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6" name="矩形 15"/>
          <p:cNvSpPr/>
          <p:nvPr/>
        </p:nvSpPr>
        <p:spPr>
          <a:xfrm>
            <a:off x="1559940" y="5823509"/>
            <a:ext cx="3702552"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7" name="矩形 16"/>
          <p:cNvSpPr/>
          <p:nvPr/>
        </p:nvSpPr>
        <p:spPr>
          <a:xfrm>
            <a:off x="3411215" y="4876283"/>
            <a:ext cx="1312863" cy="425719"/>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8" name="直接箭头连接符 17"/>
          <p:cNvCxnSpPr/>
          <p:nvPr/>
        </p:nvCxnSpPr>
        <p:spPr>
          <a:xfrm flipV="1">
            <a:off x="4724078" y="4509914"/>
            <a:ext cx="0" cy="79208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7"/>
          <p:cNvSpPr txBox="1"/>
          <p:nvPr/>
        </p:nvSpPr>
        <p:spPr>
          <a:xfrm>
            <a:off x="4697763" y="4034144"/>
            <a:ext cx="1419556" cy="372025"/>
          </a:xfrm>
          <a:prstGeom prst="rect">
            <a:avLst/>
          </a:prstGeom>
          <a:noFill/>
        </p:spPr>
        <p:txBody>
          <a:bodyPr wrap="non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表示</a:t>
            </a:r>
            <a:r>
              <a:rPr lang="en-US" altLang="zh-CN" sz="1600" dirty="0">
                <a:solidFill>
                  <a:srgbClr val="FF0000"/>
                </a:solidFill>
                <a:latin typeface="微软雅黑" panose="020B0503020204020204" pitchFamily="34" charset="-122"/>
                <a:ea typeface="微软雅黑" panose="020B0503020204020204" pitchFamily="34" charset="-122"/>
              </a:rPr>
              <a:t>Task</a:t>
            </a:r>
            <a:r>
              <a:rPr lang="zh-CN" altLang="en-US" sz="1600" dirty="0">
                <a:solidFill>
                  <a:srgbClr val="FF0000"/>
                </a:solidFill>
                <a:latin typeface="微软雅黑" panose="020B0503020204020204" pitchFamily="34" charset="-122"/>
                <a:ea typeface="微软雅黑" panose="020B0503020204020204" pitchFamily="34" charset="-122"/>
              </a:rPr>
              <a:t>个数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0" name="矩形 19"/>
          <p:cNvSpPr/>
          <p:nvPr/>
        </p:nvSpPr>
        <p:spPr>
          <a:xfrm>
            <a:off x="4655047" y="3961818"/>
            <a:ext cx="1419556" cy="53657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763299"/>
            <a:ext cx="10563483"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SORT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为可选，用于在</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每个</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Task</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内部</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根据指定字段的值对数据进行排序。</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11115" y="852854"/>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11. SORT BY </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1" name="原创设计师QQ598969553          _4"/>
          <p:cNvSpPr/>
          <p:nvPr/>
        </p:nvSpPr>
        <p:spPr>
          <a:xfrm>
            <a:off x="1011115" y="3429794"/>
            <a:ext cx="10563483"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LIMIT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限制查询结果返回的行数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。当指定该子句时，仅返回查询结果的前</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N</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rows</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参数用于指定返回的行数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offset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参数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为可选，用于</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指定从查询结果的第</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offset+1</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行开始返回指定的行数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1068099" y="2519349"/>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12. LIMIT</a:t>
            </a:r>
            <a:r>
              <a:rPr lang="zh-CN" altLang="en-US" sz="1800" dirty="0">
                <a:solidFill>
                  <a:srgbClr val="595959"/>
                </a:solidFill>
                <a:latin typeface="微软雅黑" panose="020B0503020204020204" pitchFamily="34" charset="-122"/>
                <a:ea typeface="微软雅黑" panose="020B0503020204020204" pitchFamily="34" charset="-122"/>
              </a:rPr>
              <a:t> 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053530"/>
            <a:ext cx="10563483"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接下来，演示如何使用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SELECT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语句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实现基本查询，从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chapter4</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数据库中的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分区表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orders</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查询数据</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，具体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圆角 6"/>
          <p:cNvSpPr/>
          <p:nvPr/>
        </p:nvSpPr>
        <p:spPr>
          <a:xfrm>
            <a:off x="954131" y="2795431"/>
            <a:ext cx="10216594" cy="379716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8" name="矩形 7"/>
          <p:cNvSpPr/>
          <p:nvPr/>
        </p:nvSpPr>
        <p:spPr>
          <a:xfrm>
            <a:off x="1650594" y="3351365"/>
            <a:ext cx="8823668" cy="29587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984374" y="3351365"/>
            <a:ext cx="4642168" cy="2807948"/>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items[0] AS commodity,</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user_client.device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current_timestamp</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select_time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chapter4.orders;</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矩形: 圆角 9"/>
          <p:cNvSpPr/>
          <p:nvPr/>
        </p:nvSpPr>
        <p:spPr>
          <a:xfrm>
            <a:off x="1912366" y="2565698"/>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1984374" y="2591884"/>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原创设计师QQ598969553          _4"/>
          <p:cNvSpPr/>
          <p:nvPr/>
        </p:nvSpPr>
        <p:spPr>
          <a:xfrm>
            <a:off x="954131" y="1053530"/>
            <a:ext cx="10563483"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上述语句执行完成后的效果如图。</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5.1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任务：分析</a:t>
            </a: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SELECT</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语句</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2" name="图片 11"/>
          <p:cNvPicPr>
            <a:picLocks noChangeAspect="1"/>
          </p:cNvPicPr>
          <p:nvPr/>
        </p:nvPicPr>
        <p:blipFill>
          <a:blip r:embed="rId1"/>
          <a:stretch>
            <a:fillRect/>
          </a:stretch>
        </p:blipFill>
        <p:spPr>
          <a:xfrm>
            <a:off x="1143690" y="1917626"/>
            <a:ext cx="7255772" cy="434357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937293"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5.2</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掌握条件查询，能够在查询语句中灵活运用各类</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运算符设置查询条件</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557025"/>
            <a:ext cx="6805930" cy="410501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1773611"/>
            <a:ext cx="6096539"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在上一节中，我们学习了</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的基本用法，能够根据指定的查询内容从</a:t>
            </a:r>
            <a:r>
              <a:rPr lang="zh-CN" altLang="en-US" sz="2000" dirty="0">
                <a:solidFill>
                  <a:srgbClr val="1369B2"/>
                </a:solidFill>
                <a:latin typeface="微软雅黑" panose="020B0503020204020204" pitchFamily="34" charset="-122"/>
                <a:ea typeface="微软雅黑" panose="020B0503020204020204" pitchFamily="34" charset="-122"/>
              </a:rPr>
              <a:t>表中提取数据</a:t>
            </a:r>
            <a:r>
              <a:rPr lang="zh-CN" altLang="en-US" sz="2000" dirty="0">
                <a:solidFill>
                  <a:srgbClr val="595959"/>
                </a:solidFill>
                <a:latin typeface="微软雅黑" panose="020B0503020204020204" pitchFamily="34" charset="-122"/>
                <a:ea typeface="微软雅黑" panose="020B0503020204020204" pitchFamily="34" charset="-122"/>
              </a:rPr>
              <a:t>。然而，在实际业务分析中，用户往往更关心满足特定条件的结果。例如，仅查询销售额大于</a:t>
            </a:r>
            <a:r>
              <a:rPr lang="en-US" altLang="zh-CN" sz="2000" dirty="0">
                <a:solidFill>
                  <a:srgbClr val="595959"/>
                </a:solidFill>
                <a:latin typeface="微软雅黑" panose="020B0503020204020204" pitchFamily="34" charset="-122"/>
                <a:ea typeface="微软雅黑" panose="020B0503020204020204" pitchFamily="34" charset="-122"/>
              </a:rPr>
              <a:t>1000</a:t>
            </a:r>
            <a:r>
              <a:rPr lang="zh-CN" altLang="en-US" sz="2000" dirty="0">
                <a:solidFill>
                  <a:srgbClr val="595959"/>
                </a:solidFill>
                <a:latin typeface="微软雅黑" panose="020B0503020204020204" pitchFamily="34" charset="-122"/>
                <a:ea typeface="微软雅黑" panose="020B0503020204020204" pitchFamily="34" charset="-122"/>
              </a:rPr>
              <a:t>元的订单、仅查询某类商品的销售情况、仅查询特定分区的数据等。</a:t>
            </a:r>
            <a:endParaRPr lang="zh-CN" altLang="en-US" sz="2000" dirty="0">
              <a:solidFill>
                <a:srgbClr val="595959"/>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如果依旧使用基础的</a:t>
            </a:r>
            <a:r>
              <a:rPr lang="en-US" altLang="zh-CN" sz="2000" dirty="0">
                <a:solidFill>
                  <a:srgbClr val="595959"/>
                </a:solidFill>
                <a:latin typeface="微软雅黑" panose="020B0503020204020204" pitchFamily="34" charset="-122"/>
                <a:ea typeface="微软雅黑" panose="020B0503020204020204" pitchFamily="34" charset="-122"/>
              </a:rPr>
              <a:t>SELECT</a:t>
            </a:r>
            <a:r>
              <a:rPr lang="zh-CN" altLang="en-US" sz="2000" dirty="0">
                <a:solidFill>
                  <a:srgbClr val="595959"/>
                </a:solidFill>
                <a:latin typeface="微软雅黑" panose="020B0503020204020204" pitchFamily="34" charset="-122"/>
                <a:ea typeface="微软雅黑" panose="020B0503020204020204" pitchFamily="34" charset="-122"/>
              </a:rPr>
              <a:t>语句，就需要先返回整个表的数据，再人工筛选所需部分。这不仅效率低下，还会造成资源浪费。</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71071" y="2155924"/>
            <a:ext cx="6336704" cy="2642022"/>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1"/>
          <p:cNvSpPr txBox="1"/>
          <p:nvPr/>
        </p:nvSpPr>
        <p:spPr>
          <a:xfrm>
            <a:off x="5075895" y="2421682"/>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为了解决这一问题，</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提供了条件查询机制，在</a:t>
            </a:r>
            <a:r>
              <a:rPr lang="en-US" altLang="zh-CN" sz="2000" dirty="0">
                <a:solidFill>
                  <a:srgbClr val="595959"/>
                </a:solidFill>
                <a:latin typeface="微软雅黑" panose="020B0503020204020204" pitchFamily="34" charset="-122"/>
                <a:ea typeface="微软雅黑" panose="020B0503020204020204" pitchFamily="34" charset="-122"/>
              </a:rPr>
              <a:t>SELECT</a:t>
            </a:r>
            <a:r>
              <a:rPr lang="zh-CN" altLang="en-US" sz="2000" dirty="0">
                <a:solidFill>
                  <a:srgbClr val="595959"/>
                </a:solidFill>
                <a:latin typeface="微软雅黑" panose="020B0503020204020204" pitchFamily="34" charset="-122"/>
                <a:ea typeface="微软雅黑" panose="020B0503020204020204" pitchFamily="34" charset="-122"/>
              </a:rPr>
              <a:t>语句中通过</a:t>
            </a:r>
            <a:r>
              <a:rPr lang="en-US" altLang="zh-CN" sz="2000" dirty="0">
                <a:solidFill>
                  <a:srgbClr val="1369B2"/>
                </a:solidFill>
                <a:latin typeface="微软雅黑" panose="020B0503020204020204" pitchFamily="34" charset="-122"/>
                <a:ea typeface="微软雅黑" panose="020B0503020204020204" pitchFamily="34" charset="-122"/>
              </a:rPr>
              <a:t>WHERE</a:t>
            </a:r>
            <a:r>
              <a:rPr lang="zh-CN" altLang="en-US" sz="2000" dirty="0">
                <a:solidFill>
                  <a:srgbClr val="1369B2"/>
                </a:solidFill>
                <a:latin typeface="微软雅黑" panose="020B0503020204020204" pitchFamily="34" charset="-122"/>
                <a:ea typeface="微软雅黑" panose="020B0503020204020204" pitchFamily="34" charset="-122"/>
              </a:rPr>
              <a:t>子句设置筛选条件</a:t>
            </a:r>
            <a:r>
              <a:rPr lang="zh-CN" altLang="en-US" sz="2000" dirty="0">
                <a:solidFill>
                  <a:srgbClr val="595959"/>
                </a:solidFill>
                <a:latin typeface="微软雅黑" panose="020B0503020204020204" pitchFamily="34" charset="-122"/>
                <a:ea typeface="微软雅黑" panose="020B0503020204020204" pitchFamily="34" charset="-122"/>
              </a:rPr>
              <a:t>，从而在查询阶段就过滤掉无关数据。这样既能显著提升查询效率，又能让结果更贴合分析需求。</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413570"/>
            <a:ext cx="10585176"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在使用</a:t>
            </a:r>
            <a:r>
              <a:rPr lang="en-US" altLang="zh-CN" sz="2000" dirty="0">
                <a:solidFill>
                  <a:srgbClr val="595959"/>
                </a:solidFill>
                <a:latin typeface="微软雅黑" panose="020B0503020204020204" pitchFamily="34" charset="-122"/>
                <a:ea typeface="微软雅黑" panose="020B0503020204020204" pitchFamily="34" charset="-122"/>
              </a:rPr>
              <a:t>WHERE</a:t>
            </a:r>
            <a:r>
              <a:rPr lang="zh-CN" altLang="en-US" sz="2000" dirty="0">
                <a:solidFill>
                  <a:srgbClr val="595959"/>
                </a:solidFill>
                <a:latin typeface="微软雅黑" panose="020B0503020204020204" pitchFamily="34" charset="-122"/>
                <a:ea typeface="微软雅黑" panose="020B0503020204020204" pitchFamily="34" charset="-122"/>
              </a:rPr>
              <a:t>子句时，筛选条件通常需要借助不同类型的运算符来表达筛选规则，主要包括</a:t>
            </a:r>
            <a:r>
              <a:rPr lang="zh-CN" altLang="en-US" sz="2000" dirty="0">
                <a:solidFill>
                  <a:srgbClr val="1369B2"/>
                </a:solidFill>
                <a:latin typeface="微软雅黑" panose="020B0503020204020204" pitchFamily="34" charset="-122"/>
                <a:ea typeface="微软雅黑" panose="020B0503020204020204" pitchFamily="34" charset="-122"/>
              </a:rPr>
              <a:t>关系运算符</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算术运算符</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逻辑运算符</a:t>
            </a:r>
            <a:r>
              <a:rPr lang="zh-CN" altLang="en-US" sz="2000" dirty="0">
                <a:solidFill>
                  <a:srgbClr val="595959"/>
                </a:solidFill>
                <a:latin typeface="微软雅黑" panose="020B0503020204020204" pitchFamily="34" charset="-122"/>
                <a:ea typeface="微软雅黑" panose="020B0503020204020204" pitchFamily="34" charset="-122"/>
              </a:rPr>
              <a:t>，具体介绍如下。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342678" y="2891803"/>
            <a:ext cx="2309086" cy="2333759"/>
            <a:chOff x="1546239" y="3760713"/>
            <a:chExt cx="1557032" cy="1573670"/>
          </a:xfrm>
        </p:grpSpPr>
        <p:sp>
          <p:nvSpPr>
            <p:cNvPr id="24" name="任意多边形 17"/>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关系运算符</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任意多边形 18"/>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A</a:t>
              </a:r>
              <a:endParaRPr lang="zh-CN" altLang="en-US" sz="1350" dirty="0">
                <a:solidFill>
                  <a:srgbClr val="628EE3"/>
                </a:solidFill>
                <a:sym typeface="Arial" panose="020B0604020202020204" pitchFamily="34" charset="0"/>
              </a:endParaRPr>
            </a:p>
          </p:txBody>
        </p:sp>
      </p:grpSp>
      <p:grpSp>
        <p:nvGrpSpPr>
          <p:cNvPr id="21" name="组合 20"/>
          <p:cNvGrpSpPr/>
          <p:nvPr/>
        </p:nvGrpSpPr>
        <p:grpSpPr>
          <a:xfrm>
            <a:off x="5016728" y="2891803"/>
            <a:ext cx="2309086" cy="2333759"/>
            <a:chOff x="1546239" y="3760713"/>
            <a:chExt cx="1557032" cy="1573670"/>
          </a:xfrm>
        </p:grpSpPr>
        <p:sp>
          <p:nvSpPr>
            <p:cNvPr id="22"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算术运算符</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B</a:t>
              </a:r>
              <a:endParaRPr lang="zh-CN" altLang="en-US" sz="1350" dirty="0">
                <a:solidFill>
                  <a:srgbClr val="628EE3"/>
                </a:solidFill>
                <a:sym typeface="Arial" panose="020B0604020202020204" pitchFamily="34" charset="0"/>
              </a:endParaRPr>
            </a:p>
          </p:txBody>
        </p:sp>
      </p:grpSp>
      <p:grpSp>
        <p:nvGrpSpPr>
          <p:cNvPr id="26" name="组合 25"/>
          <p:cNvGrpSpPr/>
          <p:nvPr/>
        </p:nvGrpSpPr>
        <p:grpSpPr>
          <a:xfrm>
            <a:off x="8538649" y="2891802"/>
            <a:ext cx="2309086" cy="2333759"/>
            <a:chOff x="1546239" y="3760713"/>
            <a:chExt cx="1557032" cy="1573670"/>
          </a:xfrm>
        </p:grpSpPr>
        <p:sp>
          <p:nvSpPr>
            <p:cNvPr id="27"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zh-CN" altLang="en-US" sz="2000" dirty="0">
                  <a:latin typeface="微软雅黑" panose="020B0503020204020204" pitchFamily="34" charset="-122"/>
                  <a:ea typeface="微软雅黑" panose="020B0503020204020204" pitchFamily="34" charset="-122"/>
                  <a:sym typeface="Arial" panose="020B0604020202020204" pitchFamily="34" charset="0"/>
                </a:rPr>
                <a:t>逻辑运算符</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C</a:t>
              </a:r>
              <a:endParaRPr lang="zh-CN" altLang="en-US" sz="1350" dirty="0">
                <a:solidFill>
                  <a:srgbClr val="628EE3"/>
                </a:solidFill>
                <a:sym typeface="Arial" panose="020B0604020202020204" pitchFamily="34" charset="0"/>
              </a:endParaRPr>
            </a:p>
          </p:txBody>
        </p:sp>
      </p:gr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922058"/>
            <a:ext cx="10585176"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在条件查询中，我们常常需要</a:t>
            </a:r>
            <a:r>
              <a:rPr lang="zh-CN" altLang="en-US" sz="2000" dirty="0">
                <a:solidFill>
                  <a:srgbClr val="1369B2"/>
                </a:solidFill>
                <a:latin typeface="微软雅黑" panose="020B0503020204020204" pitchFamily="34" charset="-122"/>
                <a:ea typeface="微软雅黑" panose="020B0503020204020204" pitchFamily="34" charset="-122"/>
              </a:rPr>
              <a:t>判断数据之间的关系</a:t>
            </a:r>
            <a:r>
              <a:rPr lang="zh-CN" altLang="en-US" sz="2000" dirty="0">
                <a:solidFill>
                  <a:srgbClr val="595959"/>
                </a:solidFill>
                <a:latin typeface="微软雅黑" panose="020B0503020204020204" pitchFamily="34" charset="-122"/>
                <a:ea typeface="微软雅黑" panose="020B0503020204020204" pitchFamily="34" charset="-122"/>
              </a:rPr>
              <a:t>。例如，订单金额是否达到某个阈值、日期是否处于</a:t>
            </a:r>
            <a:r>
              <a:rPr lang="zh-CN" altLang="en-US" sz="2000" dirty="0">
                <a:solidFill>
                  <a:srgbClr val="1369B2"/>
                </a:solidFill>
                <a:latin typeface="微软雅黑" panose="020B0503020204020204" pitchFamily="34" charset="-122"/>
                <a:ea typeface="微软雅黑" panose="020B0503020204020204" pitchFamily="34" charset="-122"/>
              </a:rPr>
              <a:t>指定区间</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字段</a:t>
            </a:r>
            <a:r>
              <a:rPr lang="zh-CN" altLang="en-US" sz="2000" dirty="0">
                <a:solidFill>
                  <a:srgbClr val="595959"/>
                </a:solidFill>
                <a:latin typeface="微软雅黑" panose="020B0503020204020204" pitchFamily="34" charset="-122"/>
                <a:ea typeface="微软雅黑" panose="020B0503020204020204" pitchFamily="34" charset="-122"/>
              </a:rPr>
              <a:t>是否为空等。尽管这些问题的表现形式不同，但本质上都是对值之间关系的判定。为此，</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提供了一系列关系运算符来表达值之间的关系。</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5" name="图片 14"/>
          <p:cNvPicPr>
            <a:picLocks noChangeAspect="1"/>
          </p:cNvPicPr>
          <p:nvPr/>
        </p:nvPicPr>
        <p:blipFill>
          <a:blip r:embed="rId1"/>
          <a:stretch>
            <a:fillRect/>
          </a:stretch>
        </p:blipFill>
        <p:spPr>
          <a:xfrm>
            <a:off x="8255446" y="3351486"/>
            <a:ext cx="3240360" cy="321553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773610"/>
            <a:ext cx="10585176"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关系运算符</a:t>
            </a:r>
            <a:r>
              <a:rPr lang="zh-CN" altLang="en-US" sz="2000" dirty="0">
                <a:solidFill>
                  <a:srgbClr val="595959"/>
                </a:solidFill>
                <a:latin typeface="微软雅黑" panose="020B0503020204020204" pitchFamily="34" charset="-122"/>
                <a:ea typeface="微软雅黑" panose="020B0503020204020204" pitchFamily="34" charset="-122"/>
              </a:rPr>
              <a:t>广泛应用于</a:t>
            </a:r>
            <a:r>
              <a:rPr lang="en-US" altLang="zh-CN" sz="2000" dirty="0">
                <a:solidFill>
                  <a:srgbClr val="1369B2"/>
                </a:solidFill>
                <a:latin typeface="微软雅黑" panose="020B0503020204020204" pitchFamily="34" charset="-122"/>
                <a:ea typeface="微软雅黑" panose="020B0503020204020204" pitchFamily="34" charset="-122"/>
              </a:rPr>
              <a:t>WHERE</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HAVING</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JOIN</a:t>
            </a:r>
            <a:r>
              <a:rPr lang="zh-CN" altLang="en-US" sz="2000" dirty="0">
                <a:solidFill>
                  <a:srgbClr val="595959"/>
                </a:solidFill>
                <a:latin typeface="微软雅黑" panose="020B0503020204020204" pitchFamily="34" charset="-122"/>
                <a:ea typeface="微软雅黑" panose="020B0503020204020204" pitchFamily="34" charset="-122"/>
              </a:rPr>
              <a:t>等子句中，它们直接决定记录是否被选中，是构建任何筛选条件的基础。关于</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中关系运算符的介绍如表。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25842" y="2853730"/>
          <a:ext cx="9821892" cy="3729277"/>
        </p:xfrm>
        <a:graphic>
          <a:graphicData uri="http://schemas.openxmlformats.org/drawingml/2006/table">
            <a:tbl>
              <a:tblPr>
                <a:tableStyleId>{5C22544A-7EE6-4342-B048-85BDC9FD1C3A}</a:tableStyleId>
              </a:tblPr>
              <a:tblGrid>
                <a:gridCol w="1951985"/>
                <a:gridCol w="1790180"/>
                <a:gridCol w="1951985"/>
                <a:gridCol w="4127742"/>
              </a:tblGrid>
              <a:tr h="623687">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关系运算符</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语法</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454557">
                <a:tc>
                  <a:txBody>
                    <a:bodyPr/>
                    <a:lstStyle/>
                    <a:p>
                      <a:pPr algn="ctr">
                        <a:lnSpc>
                          <a:spcPct val="150000"/>
                        </a:lnSpc>
                        <a:spcAft>
                          <a:spcPts val="0"/>
                        </a:spcAft>
                      </a:pPr>
                      <a:r>
                        <a:rPr lang="en-US" altLang="zh-CN" sz="1600" kern="100" dirty="0">
                          <a:solidFill>
                            <a:srgbClr val="595959"/>
                          </a:solidFill>
                          <a:effectLst/>
                          <a:latin typeface="微软雅黑" panose="020B0503020204020204" pitchFamily="34" charset="-122"/>
                          <a:ea typeface="微软雅黑" panose="020B0503020204020204" pitchFamily="34" charset="-122"/>
                        </a:rPr>
                        <a:t>=</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用于判断</a:t>
                      </a:r>
                      <a:r>
                        <a:rPr lang="en-US" sz="1600" kern="100">
                          <a:solidFill>
                            <a:srgbClr val="595959"/>
                          </a:solidFill>
                          <a:effectLst/>
                          <a:latin typeface="微软雅黑" panose="020B0503020204020204" pitchFamily="34" charset="-122"/>
                          <a:ea typeface="微软雅黑" panose="020B0503020204020204" pitchFamily="34" charset="-122"/>
                        </a:rPr>
                        <a:t>A</a:t>
                      </a:r>
                      <a:r>
                        <a:rPr lang="zh-CN" altLang="en-US" sz="1600" kern="100">
                          <a:solidFill>
                            <a:srgbClr val="595959"/>
                          </a:solidFill>
                          <a:effectLst/>
                          <a:latin typeface="微软雅黑" panose="020B0503020204020204" pitchFamily="34" charset="-122"/>
                          <a:ea typeface="微软雅黑" panose="020B0503020204020204" pitchFamily="34" charset="-122"/>
                        </a:rPr>
                        <a:t>和</a:t>
                      </a:r>
                      <a:r>
                        <a:rPr lang="en-US" sz="1600" kern="100">
                          <a:solidFill>
                            <a:srgbClr val="595959"/>
                          </a:solidFill>
                          <a:effectLst/>
                          <a:latin typeface="微软雅黑" panose="020B0503020204020204" pitchFamily="34" charset="-122"/>
                          <a:ea typeface="微软雅黑" panose="020B0503020204020204" pitchFamily="34" charset="-122"/>
                        </a:rPr>
                        <a:t>B</a:t>
                      </a:r>
                      <a:r>
                        <a:rPr lang="zh-CN" altLang="en-US" sz="1600" kern="100">
                          <a:solidFill>
                            <a:srgbClr val="595959"/>
                          </a:solidFill>
                          <a:effectLst/>
                          <a:latin typeface="微软雅黑" panose="020B0503020204020204" pitchFamily="34" charset="-122"/>
                          <a:ea typeface="微软雅黑" panose="020B0503020204020204" pitchFamily="34" charset="-122"/>
                        </a:rPr>
                        <a:t>是否相等。若相等，则返回</a:t>
                      </a:r>
                      <a:r>
                        <a:rPr lang="en-US" sz="1600" kern="100">
                          <a:solidFill>
                            <a:srgbClr val="595959"/>
                          </a:solidFill>
                          <a:effectLst/>
                          <a:latin typeface="微软雅黑" panose="020B0503020204020204" pitchFamily="34" charset="-122"/>
                          <a:ea typeface="微软雅黑" panose="020B0503020204020204" pitchFamily="34" charset="-122"/>
                        </a:rPr>
                        <a:t>TRUE；</a:t>
                      </a:r>
                      <a:r>
                        <a:rPr lang="zh-CN" altLang="en-US" sz="1600" kern="100">
                          <a:solidFill>
                            <a:srgbClr val="595959"/>
                          </a:solidFill>
                          <a:effectLst/>
                          <a:latin typeface="微软雅黑" panose="020B0503020204020204" pitchFamily="34" charset="-122"/>
                          <a:ea typeface="微软雅黑" panose="020B0503020204020204" pitchFamily="34" charset="-122"/>
                        </a:rPr>
                        <a:t>否则返回</a:t>
                      </a:r>
                      <a:r>
                        <a:rPr lang="en-US" sz="1600" kern="100">
                          <a:solidFill>
                            <a:srgbClr val="595959"/>
                          </a:solidFill>
                          <a:effectLst/>
                          <a:latin typeface="微软雅黑" panose="020B0503020204020204" pitchFamily="34" charset="-122"/>
                          <a:ea typeface="微软雅黑" panose="020B0503020204020204" pitchFamily="34" charset="-122"/>
                        </a:rPr>
                        <a:t>FALSE。</a:t>
                      </a:r>
                      <a:r>
                        <a:rPr lang="zh-CN" altLang="en-US" sz="1600" kern="100">
                          <a:solidFill>
                            <a:srgbClr val="595959"/>
                          </a:solidFill>
                          <a:effectLst/>
                          <a:latin typeface="微软雅黑" panose="020B0503020204020204" pitchFamily="34" charset="-122"/>
                          <a:ea typeface="微软雅黑" panose="020B0503020204020204" pitchFamily="34" charset="-122"/>
                        </a:rPr>
                        <a:t>如果</a:t>
                      </a:r>
                      <a:r>
                        <a:rPr lang="en-US" sz="1600" kern="100">
                          <a:solidFill>
                            <a:srgbClr val="595959"/>
                          </a:solidFill>
                          <a:effectLst/>
                          <a:latin typeface="微软雅黑" panose="020B0503020204020204" pitchFamily="34" charset="-122"/>
                          <a:ea typeface="微软雅黑" panose="020B0503020204020204" pitchFamily="34" charset="-122"/>
                        </a:rPr>
                        <a:t>A</a:t>
                      </a:r>
                      <a:r>
                        <a:rPr lang="zh-CN" altLang="en-US" sz="1600" kern="100">
                          <a:solidFill>
                            <a:srgbClr val="595959"/>
                          </a:solidFill>
                          <a:effectLst/>
                          <a:latin typeface="微软雅黑" panose="020B0503020204020204" pitchFamily="34" charset="-122"/>
                          <a:ea typeface="微软雅黑" panose="020B0503020204020204" pitchFamily="34" charset="-122"/>
                        </a:rPr>
                        <a:t>或</a:t>
                      </a:r>
                      <a:r>
                        <a:rPr lang="en-US" sz="1600" kern="100">
                          <a:solidFill>
                            <a:srgbClr val="595959"/>
                          </a:solidFill>
                          <a:effectLst/>
                          <a:latin typeface="微软雅黑" panose="020B0503020204020204" pitchFamily="34" charset="-122"/>
                          <a:ea typeface="微软雅黑" panose="020B0503020204020204" pitchFamily="34" charset="-122"/>
                        </a:rPr>
                        <a:t>B</a:t>
                      </a:r>
                      <a:r>
                        <a:rPr lang="zh-CN" altLang="en-US" sz="1600" kern="100">
                          <a:solidFill>
                            <a:srgbClr val="595959"/>
                          </a:solidFill>
                          <a:effectLst/>
                          <a:latin typeface="微软雅黑" panose="020B0503020204020204" pitchFamily="34" charset="-122"/>
                          <a:ea typeface="微软雅黑" panose="020B0503020204020204" pitchFamily="34" charset="-122"/>
                        </a:rPr>
                        <a:t>为</a:t>
                      </a:r>
                      <a:r>
                        <a:rPr lang="en-US" sz="1600" kern="100">
                          <a:solidFill>
                            <a:srgbClr val="595959"/>
                          </a:solidFill>
                          <a:effectLst/>
                          <a:latin typeface="微软雅黑" panose="020B0503020204020204" pitchFamily="34" charset="-122"/>
                          <a:ea typeface="微软雅黑" panose="020B0503020204020204" pitchFamily="34" charset="-122"/>
                        </a:rPr>
                        <a:t>NULL，</a:t>
                      </a:r>
                      <a:r>
                        <a:rPr lang="zh-CN" altLang="en-US" sz="1600" kern="100">
                          <a:solidFill>
                            <a:srgbClr val="595959"/>
                          </a:solidFill>
                          <a:effectLst/>
                          <a:latin typeface="微软雅黑" panose="020B0503020204020204" pitchFamily="34" charset="-122"/>
                          <a:ea typeface="微软雅黑" panose="020B0503020204020204" pitchFamily="34" charset="-122"/>
                        </a:rPr>
                        <a:t>那么返回</a:t>
                      </a:r>
                      <a:r>
                        <a:rPr lang="en-US" sz="1600" kern="100">
                          <a:solidFill>
                            <a:srgbClr val="595959"/>
                          </a:solidFill>
                          <a:effectLst/>
                          <a:latin typeface="微软雅黑" panose="020B0503020204020204" pitchFamily="34" charset="-122"/>
                          <a:ea typeface="微软雅黑" panose="020B0503020204020204" pitchFamily="34" charset="-122"/>
                        </a:rPr>
                        <a:t>NULL，</a:t>
                      </a:r>
                      <a:r>
                        <a:rPr lang="zh-CN" altLang="en-US" sz="1600" kern="100">
                          <a:solidFill>
                            <a:srgbClr val="595959"/>
                          </a:solidFill>
                          <a:effectLst/>
                          <a:latin typeface="微软雅黑" panose="020B0503020204020204" pitchFamily="34" charset="-122"/>
                          <a:ea typeface="微软雅黑" panose="020B0503020204020204" pitchFamily="34" charset="-122"/>
                        </a:rPr>
                        <a:t>表示未知（</a:t>
                      </a:r>
                      <a:r>
                        <a:rPr lang="en-US" sz="1600" kern="100">
                          <a:solidFill>
                            <a:srgbClr val="595959"/>
                          </a:solidFill>
                          <a:effectLst/>
                          <a:latin typeface="微软雅黑" panose="020B0503020204020204" pitchFamily="34" charset="-122"/>
                          <a:ea typeface="微软雅黑" panose="020B0503020204020204" pitchFamily="34" charset="-122"/>
                        </a:rPr>
                        <a:t>UNKNOWN）。</a:t>
                      </a:r>
                      <a:r>
                        <a:rPr lang="zh-CN" altLang="en-US" sz="1600" kern="100">
                          <a:solidFill>
                            <a:srgbClr val="595959"/>
                          </a:solidFill>
                          <a:effectLst/>
                          <a:latin typeface="微软雅黑" panose="020B0503020204020204" pitchFamily="34" charset="-122"/>
                          <a:ea typeface="微软雅黑" panose="020B0503020204020204" pitchFamily="34" charset="-122"/>
                        </a:rPr>
                        <a:t>例如，</a:t>
                      </a:r>
                      <a:r>
                        <a:rPr lang="en-US" sz="1600" kern="100">
                          <a:solidFill>
                            <a:srgbClr val="595959"/>
                          </a:solidFill>
                          <a:effectLst/>
                          <a:latin typeface="微软雅黑" panose="020B0503020204020204" pitchFamily="34" charset="-122"/>
                          <a:ea typeface="微软雅黑" panose="020B0503020204020204" pitchFamily="34" charset="-122"/>
                        </a:rPr>
                        <a:t>product_id = 1001</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23267">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与</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作用相同</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170896">
                <a:tc>
                  <a:txBody>
                    <a:bodyPr/>
                    <a:lstStyle/>
                    <a:p>
                      <a:pPr algn="ctr">
                        <a:lnSpc>
                          <a:spcPct val="150000"/>
                        </a:lnSpc>
                        <a:spcAft>
                          <a:spcPts val="0"/>
                        </a:spcAft>
                      </a:pPr>
                      <a:r>
                        <a:rPr lang="en-US" altLang="zh-CN" sz="1600" kern="100" dirty="0">
                          <a:solidFill>
                            <a:srgbClr val="595959"/>
                          </a:solidFill>
                          <a:effectLst/>
                          <a:latin typeface="微软雅黑" panose="020B0503020204020204" pitchFamily="34" charset="-122"/>
                          <a:ea typeface="微软雅黑" panose="020B0503020204020204" pitchFamily="34" charset="-122"/>
                        </a:rPr>
                        <a:t>&lt;=&gt;</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&lt;=&gt;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与</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zh-CN" altLang="en-US" sz="1600" kern="100" dirty="0">
                          <a:solidFill>
                            <a:srgbClr val="595959"/>
                          </a:solidFill>
                          <a:effectLst/>
                          <a:latin typeface="微软雅黑" panose="020B0503020204020204" pitchFamily="34" charset="-122"/>
                          <a:ea typeface="微软雅黑" panose="020B0503020204020204" pitchFamily="34" charset="-122"/>
                        </a:rPr>
                        <a:t>作用相同。不同之处在于，如果</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均为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那么返回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phone &lt;=&gt; NULL</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25842" y="1989634"/>
          <a:ext cx="10109924" cy="4561367"/>
        </p:xfrm>
        <a:graphic>
          <a:graphicData uri="http://schemas.openxmlformats.org/drawingml/2006/table">
            <a:tbl>
              <a:tblPr>
                <a:tableStyleId>{5C22544A-7EE6-4342-B048-85BDC9FD1C3A}</a:tableStyleId>
              </a:tblPr>
              <a:tblGrid>
                <a:gridCol w="1684988"/>
                <a:gridCol w="1584176"/>
                <a:gridCol w="1944216"/>
                <a:gridCol w="4896544"/>
              </a:tblGrid>
              <a:tr h="710219">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关系运算符</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39113">
                <a:tc>
                  <a:txBody>
                    <a:bodyPr/>
                    <a:lstStyle/>
                    <a:p>
                      <a:pPr algn="ctr">
                        <a:lnSpc>
                          <a:spcPct val="150000"/>
                        </a:lnSpc>
                        <a:spcAft>
                          <a:spcPts val="0"/>
                        </a:spcAft>
                      </a:pPr>
                      <a:r>
                        <a:rPr lang="en-US" altLang="zh-CN" sz="1600" kern="100" dirty="0">
                          <a:solidFill>
                            <a:srgbClr val="595959"/>
                          </a:solidFill>
                          <a:effectLst/>
                          <a:latin typeface="微软雅黑" panose="020B0503020204020204" pitchFamily="34" charset="-122"/>
                          <a:ea typeface="微软雅黑" panose="020B0503020204020204" pitchFamily="34" charset="-122"/>
                        </a:rPr>
                        <a:t>&lt;&gt;</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&lt;&gt;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是否不相等。若不相等，则返回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如果</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或</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那么返回</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err="1">
                          <a:solidFill>
                            <a:srgbClr val="595959"/>
                          </a:solidFill>
                          <a:effectLst/>
                          <a:latin typeface="微软雅黑" panose="020B0503020204020204" pitchFamily="34" charset="-122"/>
                          <a:ea typeface="微软雅黑" panose="020B0503020204020204" pitchFamily="34" charset="-122"/>
                        </a:rPr>
                        <a:t>product_id</a:t>
                      </a:r>
                      <a:r>
                        <a:rPr lang="en-US" sz="1600" kern="100" dirty="0">
                          <a:solidFill>
                            <a:srgbClr val="595959"/>
                          </a:solidFill>
                          <a:effectLst/>
                          <a:latin typeface="微软雅黑" panose="020B0503020204020204" pitchFamily="34" charset="-122"/>
                          <a:ea typeface="微软雅黑" panose="020B0503020204020204" pitchFamily="34" charset="-122"/>
                        </a:rPr>
                        <a:t> &lt;&gt; 1001</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12123">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与</a:t>
                      </a:r>
                      <a:r>
                        <a:rPr lang="en-US" altLang="zh-CN" sz="1600" kern="100">
                          <a:solidFill>
                            <a:srgbClr val="595959"/>
                          </a:solidFill>
                          <a:effectLst/>
                          <a:latin typeface="微软雅黑" panose="020B0503020204020204" pitchFamily="34" charset="-122"/>
                          <a:ea typeface="微软雅黑" panose="020B0503020204020204" pitchFamily="34" charset="-122"/>
                        </a:rPr>
                        <a:t>&lt;&gt;</a:t>
                      </a:r>
                      <a:r>
                        <a:rPr lang="zh-CN" altLang="en-US" sz="1600" kern="100">
                          <a:solidFill>
                            <a:srgbClr val="595959"/>
                          </a:solidFill>
                          <a:effectLst/>
                          <a:latin typeface="微软雅黑" panose="020B0503020204020204" pitchFamily="34" charset="-122"/>
                          <a:ea typeface="微软雅黑" panose="020B0503020204020204" pitchFamily="34" charset="-122"/>
                        </a:rPr>
                        <a:t>作用相同</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40151">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&lt;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&lt;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是否小于</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若小于，则返回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如果</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或</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那么返回</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amount &lt; 500</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39113">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&lt;=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&lt;=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是否小于或等于</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若小于或等于，则返回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如果</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或</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那么返回</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amount &lt;= 500</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25842" y="1773610"/>
          <a:ext cx="10253940" cy="4800687"/>
        </p:xfrm>
        <a:graphic>
          <a:graphicData uri="http://schemas.openxmlformats.org/drawingml/2006/table">
            <a:tbl>
              <a:tblPr>
                <a:tableStyleId>{5C22544A-7EE6-4342-B048-85BDC9FD1C3A}</a:tableStyleId>
              </a:tblPr>
              <a:tblGrid>
                <a:gridCol w="1612980"/>
                <a:gridCol w="1728192"/>
                <a:gridCol w="1800200"/>
                <a:gridCol w="5112568"/>
              </a:tblGrid>
              <a:tr h="949539">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关系运算符</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54533">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&gt;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&gt;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是否大于</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若大于，则返回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如果</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或</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那么返回</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amount &gt; 500</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48490">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&gt;=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&gt;=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是否大于或等于</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若大于或等于，则返回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如果</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或</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那么返回</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amount &gt;= 500</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72458">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IS NULL</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IS NULL</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所有数据类型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email IS NULL</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72458">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IS NOT NULL</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IS NOT NULL</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所有数据类型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是否不为</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为非</a:t>
                      </a:r>
                      <a:r>
                        <a:rPr lang="en-US"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email IS NOT NULL</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25842" y="1845618"/>
          <a:ext cx="10109924" cy="4205857"/>
        </p:xfrm>
        <a:graphic>
          <a:graphicData uri="http://schemas.openxmlformats.org/drawingml/2006/table">
            <a:tbl>
              <a:tblPr>
                <a:tableStyleId>{5C22544A-7EE6-4342-B048-85BDC9FD1C3A}</a:tableStyleId>
              </a:tblPr>
              <a:tblGrid>
                <a:gridCol w="2009228"/>
                <a:gridCol w="1842678"/>
                <a:gridCol w="2009228"/>
                <a:gridCol w="4248790"/>
              </a:tblGrid>
              <a:tr h="576064">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关系运算符</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09931">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BETWEEN AND</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BETWEEN B AND C</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是否在区间</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en-US" sz="1600" kern="100" dirty="0">
                          <a:solidFill>
                            <a:srgbClr val="595959"/>
                          </a:solidFill>
                          <a:effectLst/>
                          <a:latin typeface="微软雅黑" panose="020B0503020204020204" pitchFamily="34" charset="-122"/>
                          <a:ea typeface="微软雅黑" panose="020B0503020204020204" pitchFamily="34" charset="-122"/>
                        </a:rPr>
                        <a:t>B,C]</a:t>
                      </a:r>
                      <a:r>
                        <a:rPr lang="zh-CN" altLang="en-US" sz="1600" kern="100" dirty="0">
                          <a:solidFill>
                            <a:srgbClr val="595959"/>
                          </a:solidFill>
                          <a:effectLst/>
                          <a:latin typeface="微软雅黑" panose="020B0503020204020204" pitchFamily="34" charset="-122"/>
                          <a:ea typeface="微软雅黑" panose="020B0503020204020204" pitchFamily="34" charset="-122"/>
                        </a:rPr>
                        <a:t>内。若在区间内，则返回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amount BETWEEN 500 AND 1000</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0993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NOT BETWEEN AND</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NOT BETWEEN B AND C</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是否不在区间</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en-US" sz="1600" kern="100" dirty="0">
                          <a:solidFill>
                            <a:srgbClr val="595959"/>
                          </a:solidFill>
                          <a:effectLst/>
                          <a:latin typeface="微软雅黑" panose="020B0503020204020204" pitchFamily="34" charset="-122"/>
                          <a:ea typeface="微软雅黑" panose="020B0503020204020204" pitchFamily="34" charset="-122"/>
                        </a:rPr>
                        <a:t>B,C]</a:t>
                      </a:r>
                      <a:r>
                        <a:rPr lang="zh-CN" altLang="en-US" sz="1600" kern="100" dirty="0">
                          <a:solidFill>
                            <a:srgbClr val="595959"/>
                          </a:solidFill>
                          <a:effectLst/>
                          <a:latin typeface="微软雅黑" panose="020B0503020204020204" pitchFamily="34" charset="-122"/>
                          <a:ea typeface="微软雅黑" panose="020B0503020204020204" pitchFamily="34" charset="-122"/>
                        </a:rPr>
                        <a:t>内。若不在区间内，则返回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amount NOT BETWEEN 500 AND 1000</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0993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IS TRUE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IS TRUE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BOOLEAN</a:t>
                      </a:r>
                      <a:r>
                        <a:rPr lang="zh-CN" altLang="en-US" sz="1600" kern="100" dirty="0">
                          <a:solidFill>
                            <a:srgbClr val="595959"/>
                          </a:solidFill>
                          <a:effectLst/>
                          <a:latin typeface="微软雅黑" panose="020B0503020204020204" pitchFamily="34" charset="-122"/>
                          <a:ea typeface="微软雅黑" panose="020B0503020204020204" pitchFamily="34" charset="-122"/>
                        </a:rPr>
                        <a:t>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是否为</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err="1">
                          <a:solidFill>
                            <a:srgbClr val="595959"/>
                          </a:solidFill>
                          <a:effectLst/>
                          <a:latin typeface="微软雅黑" panose="020B0503020204020204" pitchFamily="34" charset="-122"/>
                          <a:ea typeface="微软雅黑" panose="020B0503020204020204" pitchFamily="34" charset="-122"/>
                        </a:rPr>
                        <a:t>is_success</a:t>
                      </a:r>
                      <a:r>
                        <a:rPr lang="en-US" sz="1600" kern="100" dirty="0">
                          <a:solidFill>
                            <a:srgbClr val="595959"/>
                          </a:solidFill>
                          <a:effectLst/>
                          <a:latin typeface="微软雅黑" panose="020B0503020204020204" pitchFamily="34" charset="-122"/>
                          <a:ea typeface="微软雅黑" panose="020B0503020204020204" pitchFamily="34" charset="-122"/>
                        </a:rPr>
                        <a:t> IS TRUE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25842" y="2133650"/>
          <a:ext cx="9965909" cy="4365499"/>
        </p:xfrm>
        <a:graphic>
          <a:graphicData uri="http://schemas.openxmlformats.org/drawingml/2006/table">
            <a:tbl>
              <a:tblPr>
                <a:tableStyleId>{5C22544A-7EE6-4342-B048-85BDC9FD1C3A}</a:tableStyleId>
              </a:tblPr>
              <a:tblGrid>
                <a:gridCol w="1980607"/>
                <a:gridCol w="1816429"/>
                <a:gridCol w="1980607"/>
                <a:gridCol w="4188266"/>
              </a:tblGrid>
              <a:tr h="928498">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关系运算符</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28498">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IS FALSE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IS FALSE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BOOLEAN</a:t>
                      </a:r>
                      <a:r>
                        <a:rPr lang="zh-CN" altLang="en-US" sz="1600" kern="100">
                          <a:solidFill>
                            <a:srgbClr val="595959"/>
                          </a:solidFill>
                          <a:effectLst/>
                          <a:latin typeface="微软雅黑" panose="020B0503020204020204" pitchFamily="34" charset="-122"/>
                          <a:ea typeface="微软雅黑" panose="020B0503020204020204" pitchFamily="34" charset="-122"/>
                        </a:rPr>
                        <a:t>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是否为</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err="1">
                          <a:solidFill>
                            <a:srgbClr val="595959"/>
                          </a:solidFill>
                          <a:effectLst/>
                          <a:latin typeface="微软雅黑" panose="020B0503020204020204" pitchFamily="34" charset="-122"/>
                          <a:ea typeface="微软雅黑" panose="020B0503020204020204" pitchFamily="34" charset="-122"/>
                        </a:rPr>
                        <a:t>is_success</a:t>
                      </a:r>
                      <a:r>
                        <a:rPr lang="en-US" sz="1600" kern="100" dirty="0">
                          <a:solidFill>
                            <a:srgbClr val="595959"/>
                          </a:solidFill>
                          <a:effectLst/>
                          <a:latin typeface="微软雅黑" panose="020B0503020204020204" pitchFamily="34" charset="-122"/>
                          <a:ea typeface="微软雅黑" panose="020B0503020204020204" pitchFamily="34" charset="-122"/>
                        </a:rPr>
                        <a:t> IS FALSE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28498">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IS NOT TRUE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IS NOT TRUE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BOOLEAN</a:t>
                      </a:r>
                      <a:r>
                        <a:rPr lang="zh-CN" altLang="en-US" sz="1600" kern="100" dirty="0">
                          <a:solidFill>
                            <a:srgbClr val="595959"/>
                          </a:solidFill>
                          <a:effectLst/>
                          <a:latin typeface="微软雅黑" panose="020B0503020204020204" pitchFamily="34" charset="-122"/>
                          <a:ea typeface="微软雅黑" panose="020B0503020204020204" pitchFamily="34" charset="-122"/>
                        </a:rPr>
                        <a:t>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是否不为</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不为</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err="1">
                          <a:solidFill>
                            <a:srgbClr val="595959"/>
                          </a:solidFill>
                          <a:effectLst/>
                          <a:latin typeface="微软雅黑" panose="020B0503020204020204" pitchFamily="34" charset="-122"/>
                          <a:ea typeface="微软雅黑" panose="020B0503020204020204" pitchFamily="34" charset="-122"/>
                        </a:rPr>
                        <a:t>is_success</a:t>
                      </a:r>
                      <a:r>
                        <a:rPr lang="en-US" sz="1600" kern="100" dirty="0">
                          <a:solidFill>
                            <a:srgbClr val="595959"/>
                          </a:solidFill>
                          <a:effectLst/>
                          <a:latin typeface="微软雅黑" panose="020B0503020204020204" pitchFamily="34" charset="-122"/>
                          <a:ea typeface="微软雅黑" panose="020B0503020204020204" pitchFamily="34" charset="-122"/>
                        </a:rPr>
                        <a:t> IS NOT TRUE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28498">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IS NOT FALSE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IS NOT FALSE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BOOLEAN</a:t>
                      </a:r>
                      <a:r>
                        <a:rPr lang="zh-CN" altLang="en-US" sz="1600" kern="100">
                          <a:solidFill>
                            <a:srgbClr val="595959"/>
                          </a:solidFill>
                          <a:effectLst/>
                          <a:latin typeface="微软雅黑" panose="020B0503020204020204" pitchFamily="34" charset="-122"/>
                          <a:ea typeface="微软雅黑" panose="020B0503020204020204" pitchFamily="34" charset="-122"/>
                        </a:rPr>
                        <a:t>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是否不为</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不为</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err="1">
                          <a:solidFill>
                            <a:srgbClr val="595959"/>
                          </a:solidFill>
                          <a:effectLst/>
                          <a:latin typeface="微软雅黑" panose="020B0503020204020204" pitchFamily="34" charset="-122"/>
                          <a:ea typeface="微软雅黑" panose="020B0503020204020204" pitchFamily="34" charset="-122"/>
                        </a:rPr>
                        <a:t>is_success</a:t>
                      </a:r>
                      <a:r>
                        <a:rPr lang="en-US" sz="1600" kern="100" dirty="0">
                          <a:solidFill>
                            <a:srgbClr val="595959"/>
                          </a:solidFill>
                          <a:effectLst/>
                          <a:latin typeface="微软雅黑" panose="020B0503020204020204" pitchFamily="34" charset="-122"/>
                          <a:ea typeface="微软雅黑" panose="020B0503020204020204" pitchFamily="34" charset="-122"/>
                        </a:rPr>
                        <a:t> IS NOT FALSE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25842" y="1909304"/>
          <a:ext cx="9893900" cy="4472818"/>
        </p:xfrm>
        <a:graphic>
          <a:graphicData uri="http://schemas.openxmlformats.org/drawingml/2006/table">
            <a:tbl>
              <a:tblPr>
                <a:tableStyleId>{5C22544A-7EE6-4342-B048-85BDC9FD1C3A}</a:tableStyleId>
              </a:tblPr>
              <a:tblGrid>
                <a:gridCol w="1540972"/>
                <a:gridCol w="1800200"/>
                <a:gridCol w="1656184"/>
                <a:gridCol w="4896544"/>
              </a:tblGrid>
              <a:tr h="974100">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关系运算符</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74100">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LIKE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LIKE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字符串类型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与</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是否匹配，其中</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为包含通配符的模式（</a:t>
                      </a:r>
                      <a:r>
                        <a:rPr lang="en-US" sz="1600" kern="100" dirty="0">
                          <a:solidFill>
                            <a:srgbClr val="595959"/>
                          </a:solidFill>
                          <a:effectLst/>
                          <a:latin typeface="微软雅黑" panose="020B0503020204020204" pitchFamily="34" charset="-122"/>
                          <a:ea typeface="微软雅黑" panose="020B0503020204020204" pitchFamily="34" charset="-122"/>
                        </a:rPr>
                        <a:t>Pattern）。</a:t>
                      </a:r>
                      <a:r>
                        <a:rPr lang="zh-CN" altLang="en-US" sz="1600" kern="100" dirty="0">
                          <a:solidFill>
                            <a:srgbClr val="595959"/>
                          </a:solidFill>
                          <a:effectLst/>
                          <a:latin typeface="微软雅黑" panose="020B0503020204020204" pitchFamily="34" charset="-122"/>
                          <a:ea typeface="微软雅黑" panose="020B0503020204020204" pitchFamily="34" charset="-122"/>
                        </a:rPr>
                        <a:t>若匹配，则返回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name LIKE 'A%'</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90615">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NOT LIKE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NOT LIKE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字符串类型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与</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是否不匹配。若不匹配，则返回</a:t>
                      </a:r>
                      <a:r>
                        <a:rPr lang="en-US"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sz="1600" kern="100" dirty="0">
                          <a:solidFill>
                            <a:srgbClr val="595959"/>
                          </a:solidFill>
                          <a:effectLst/>
                          <a:latin typeface="微软雅黑" panose="020B0503020204020204" pitchFamily="34" charset="-122"/>
                          <a:ea typeface="微软雅黑" panose="020B0503020204020204" pitchFamily="34" charset="-122"/>
                        </a:rPr>
                        <a:t>name NOT LIKE 'A%'</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75177">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RLIKE</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RLIKE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字符串类型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用于判断</a:t>
                      </a:r>
                      <a:r>
                        <a:rPr lang="en-US" altLang="zh-CN"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与</a:t>
                      </a:r>
                      <a:r>
                        <a:rPr lang="en-US" altLang="zh-CN"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是否匹配，其中</a:t>
                      </a:r>
                      <a:r>
                        <a:rPr lang="en-US" altLang="zh-CN"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为正则表达式。若匹配，则返回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。例如，</a:t>
                      </a:r>
                      <a:r>
                        <a:rPr lang="en-US" altLang="zh-CN" sz="1600" kern="100" dirty="0">
                          <a:solidFill>
                            <a:srgbClr val="595959"/>
                          </a:solidFill>
                          <a:effectLst/>
                          <a:latin typeface="微软雅黑" panose="020B0503020204020204" pitchFamily="34" charset="-122"/>
                          <a:ea typeface="微软雅黑" panose="020B0503020204020204" pitchFamily="34" charset="-122"/>
                        </a:rPr>
                        <a:t>name RLIKE '^A.*n$'</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427477">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REGEXP</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REGEXP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字符串类型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与</a:t>
                      </a:r>
                      <a:r>
                        <a:rPr lang="en-US" sz="1600" kern="100" dirty="0">
                          <a:solidFill>
                            <a:srgbClr val="595959"/>
                          </a:solidFill>
                          <a:effectLst/>
                          <a:latin typeface="微软雅黑" panose="020B0503020204020204" pitchFamily="34" charset="-122"/>
                          <a:ea typeface="微软雅黑" panose="020B0503020204020204" pitchFamily="34" charset="-122"/>
                        </a:rPr>
                        <a:t>RLIKE</a:t>
                      </a:r>
                      <a:r>
                        <a:rPr lang="zh-CN" altLang="en-US" sz="1600" kern="100" dirty="0">
                          <a:solidFill>
                            <a:srgbClr val="595959"/>
                          </a:solidFill>
                          <a:effectLst/>
                          <a:latin typeface="微软雅黑" panose="020B0503020204020204" pitchFamily="34" charset="-122"/>
                          <a:ea typeface="微软雅黑" panose="020B0503020204020204" pitchFamily="34" charset="-122"/>
                        </a:rPr>
                        <a:t>作用相同</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421682"/>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接下来，演示如何使用</a:t>
            </a:r>
            <a:r>
              <a:rPr lang="zh-CN" altLang="en-US" sz="2000" dirty="0">
                <a:solidFill>
                  <a:srgbClr val="1369B2"/>
                </a:solidFill>
                <a:latin typeface="微软雅黑" panose="020B0503020204020204" pitchFamily="34" charset="-122"/>
                <a:ea typeface="微软雅黑" panose="020B0503020204020204" pitchFamily="34" charset="-122"/>
              </a:rPr>
              <a:t>关系运算符</a:t>
            </a:r>
            <a:r>
              <a:rPr lang="zh-CN" altLang="en-US" sz="2000" dirty="0">
                <a:solidFill>
                  <a:srgbClr val="595959"/>
                </a:solidFill>
                <a:latin typeface="微软雅黑" panose="020B0503020204020204" pitchFamily="34" charset="-122"/>
                <a:ea typeface="微软雅黑" panose="020B0503020204020204" pitchFamily="34" charset="-122"/>
              </a:rPr>
              <a:t>表中的部分关系运算符进行条件查询，具体内容如下。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2898042" y="1798989"/>
            <a:ext cx="8597763"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为了便于演示其他类型运算符的使用，本任务将在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中创建一个名为</a:t>
            </a:r>
            <a:r>
              <a:rPr lang="en-US" altLang="zh-CN" sz="2000" dirty="0">
                <a:solidFill>
                  <a:srgbClr val="1369B2"/>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的数据库，并在该数据库下创建一个名为</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的分区表。然后，将示例数据加载到分区表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，具体操作步骤如下。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9"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2" name="1"/>
          <p:cNvSpPr txBox="1"/>
          <p:nvPr/>
        </p:nvSpPr>
        <p:spPr>
          <a:xfrm>
            <a:off x="2932118" y="3221943"/>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① 在</a:t>
            </a:r>
            <a:r>
              <a:rPr lang="en-US" altLang="zh-CN" sz="2000" dirty="0">
                <a:solidFill>
                  <a:srgbClr val="595959"/>
                </a:solidFill>
              </a:rPr>
              <a:t>Hive</a:t>
            </a:r>
            <a:r>
              <a:rPr lang="zh-CN" altLang="en-US" sz="2000" dirty="0">
                <a:solidFill>
                  <a:srgbClr val="595959"/>
                </a:solidFill>
              </a:rPr>
              <a:t>中创建数据库</a:t>
            </a:r>
            <a:r>
              <a:rPr lang="en-US" altLang="zh-CN" sz="2000" dirty="0">
                <a:solidFill>
                  <a:srgbClr val="1369B2"/>
                </a:solidFill>
              </a:rPr>
              <a:t>chapter5</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3" name="矩形 12"/>
          <p:cNvSpPr/>
          <p:nvPr/>
        </p:nvSpPr>
        <p:spPr>
          <a:xfrm>
            <a:off x="3142877" y="4005858"/>
            <a:ext cx="8352927" cy="14401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13"/>
          <p:cNvSpPr/>
          <p:nvPr/>
        </p:nvSpPr>
        <p:spPr>
          <a:xfrm>
            <a:off x="3476658" y="4367864"/>
            <a:ext cx="5512856" cy="499624"/>
          </a:xfrm>
          <a:prstGeom prst="rect">
            <a:avLst/>
          </a:prstGeom>
        </p:spPr>
        <p:txBody>
          <a:bodyPr wrap="non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DATABASE IF NOT EXISTS chapter5;</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814078"/>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② 在数据库</a:t>
            </a:r>
            <a:r>
              <a:rPr lang="en-US" altLang="zh-CN" sz="2000" dirty="0">
                <a:solidFill>
                  <a:srgbClr val="1369B2"/>
                </a:solidFill>
              </a:rPr>
              <a:t>chapter5</a:t>
            </a:r>
            <a:r>
              <a:rPr lang="zh-CN" altLang="en-US" sz="2000" dirty="0">
                <a:solidFill>
                  <a:srgbClr val="595959"/>
                </a:solidFill>
              </a:rPr>
              <a:t>中创建分区表</a:t>
            </a:r>
            <a:r>
              <a:rPr lang="en-US" altLang="zh-CN" sz="2000" dirty="0" err="1">
                <a:solidFill>
                  <a:srgbClr val="1369B2"/>
                </a:solidFill>
              </a:rPr>
              <a:t>sales_fact</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7679382" y="2655709"/>
            <a:ext cx="3662218" cy="3936884"/>
          </a:xfrm>
          <a:prstGeom prst="rect">
            <a:avLst/>
          </a:prstGeom>
        </p:spPr>
      </p:pic>
      <p:sp>
        <p:nvSpPr>
          <p:cNvPr id="19" name="原创设计师QQ598969553          _3"/>
          <p:cNvSpPr/>
          <p:nvPr/>
        </p:nvSpPr>
        <p:spPr>
          <a:xfrm>
            <a:off x="3501047" y="3850664"/>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0" name="原创设计师QQ598969553          _6"/>
          <p:cNvSpPr/>
          <p:nvPr/>
        </p:nvSpPr>
        <p:spPr>
          <a:xfrm>
            <a:off x="4065533" y="3625299"/>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21" name="原创设计师QQ598969553          _7"/>
          <p:cNvSpPr txBox="1"/>
          <p:nvPr/>
        </p:nvSpPr>
        <p:spPr>
          <a:xfrm>
            <a:off x="4253163" y="3675130"/>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2"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528947" y="4528058"/>
            <a:ext cx="689444" cy="689444"/>
          </a:xfrm>
          <a:prstGeom prst="rect">
            <a:avLst/>
          </a:prstGeom>
        </p:spPr>
      </p:pic>
      <p:pic>
        <p:nvPicPr>
          <p:cNvPr id="23" name="对象 5"/>
          <p:cNvPicPr>
            <a:picLocks noChangeAspect="1"/>
          </p:cNvPicPr>
          <p:nvPr/>
        </p:nvPicPr>
        <p:blipFill>
          <a:blip r:embed="rId4"/>
          <a:stretch>
            <a:fillRect/>
          </a:stretch>
        </p:blipFill>
        <p:spPr>
          <a:xfrm>
            <a:off x="4183379" y="4012315"/>
            <a:ext cx="1076138" cy="691624"/>
          </a:xfrm>
        </p:spPr>
      </p:pic>
      <p:pic>
        <p:nvPicPr>
          <p:cNvPr id="24" name="对象 5"/>
          <p:cNvPicPr>
            <a:picLocks noChangeAspect="1"/>
          </p:cNvPicPr>
          <p:nvPr/>
        </p:nvPicPr>
        <p:blipFill>
          <a:blip r:embed="rId5"/>
          <a:stretch>
            <a:fillRect/>
          </a:stretch>
        </p:blipFill>
        <p:spPr>
          <a:xfrm>
            <a:off x="3751644" y="4012315"/>
            <a:ext cx="1939607" cy="706935"/>
          </a:xfrm>
        </p:spPr>
      </p:pic>
      <p:pic>
        <p:nvPicPr>
          <p:cNvPr id="25" name="对象 6"/>
          <p:cNvPicPr>
            <a:picLocks noChangeAspect="1"/>
          </p:cNvPicPr>
          <p:nvPr/>
        </p:nvPicPr>
        <p:blipFill>
          <a:blip r:embed="rId6"/>
          <a:stretch>
            <a:fillRect/>
          </a:stretch>
        </p:blipFill>
        <p:spPr>
          <a:xfrm>
            <a:off x="4256012" y="4111311"/>
            <a:ext cx="930870" cy="576847"/>
          </a:xfrm>
        </p:spPr>
      </p:pic>
      <p:pic>
        <p:nvPicPr>
          <p:cNvPr id="26" name="对象 1">
            <a:hlinkClick r:id="" action="ppaction://ole?verb=0"/>
          </p:cNvPr>
          <p:cNvPicPr>
            <a:picLocks noChangeAspect="1"/>
          </p:cNvPicPr>
          <p:nvPr/>
        </p:nvPicPr>
        <p:blipFill>
          <a:blip r:embed="rId7"/>
          <a:stretch>
            <a:fillRect/>
          </a:stretch>
        </p:blipFill>
        <p:spPr>
          <a:xfrm>
            <a:off x="4053661" y="4022893"/>
            <a:ext cx="1335571" cy="579863"/>
          </a:xfrm>
        </p:spPr>
      </p:pic>
      <p:graphicFrame>
        <p:nvGraphicFramePr>
          <p:cNvPr id="2" name="对象 1">
            <a:hlinkClick r:id="" action="ppaction://ole?verb=0"/>
          </p:cNvPr>
          <p:cNvGraphicFramePr>
            <a:graphicFrameLocks noChangeAspect="1"/>
          </p:cNvGraphicFramePr>
          <p:nvPr/>
        </p:nvGraphicFramePr>
        <p:xfrm>
          <a:off x="4145701" y="3966452"/>
          <a:ext cx="1208368" cy="704668"/>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104900" imgH="638175" progId="Package">
                  <p:embed/>
                </p:oleObj>
              </mc:Choice>
              <mc:Fallback>
                <p:oleObj name="包装程序外壳对象" showAsIcon="1" r:id="rId8" imgW="1104900" imgH="638175" progId="Package">
                  <p:embed/>
                  <p:pic>
                    <p:nvPicPr>
                      <p:cNvPr id="0" name="对象 1">
                        <a:hlinkClick r:id="" action="ppaction://ole?verb=0"/>
                      </p:cNvPr>
                      <p:cNvPicPr/>
                      <p:nvPr/>
                    </p:nvPicPr>
                    <p:blipFill>
                      <a:blip r:embed="rId9"/>
                      <a:stretch>
                        <a:fillRect/>
                      </a:stretch>
                    </p:blipFill>
                    <p:spPr>
                      <a:xfrm>
                        <a:off x="4145701" y="3966452"/>
                        <a:ext cx="1208368" cy="704668"/>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814078"/>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③ 在虚拟机</a:t>
            </a:r>
            <a:r>
              <a:rPr lang="en-US" altLang="zh-CN" sz="2000" dirty="0">
                <a:solidFill>
                  <a:srgbClr val="595959"/>
                </a:solidFill>
              </a:rPr>
              <a:t>Node02</a:t>
            </a:r>
            <a:r>
              <a:rPr lang="zh-CN" altLang="en-US" sz="2000" dirty="0">
                <a:solidFill>
                  <a:srgbClr val="595959"/>
                </a:solidFill>
              </a:rPr>
              <a:t>中创建</a:t>
            </a:r>
            <a:r>
              <a:rPr lang="en-US" altLang="zh-CN" sz="2000" dirty="0">
                <a:solidFill>
                  <a:srgbClr val="1369B2"/>
                </a:solidFill>
              </a:rPr>
              <a:t>/export/data/chapter5</a:t>
            </a:r>
            <a:r>
              <a:rPr lang="zh-CN" altLang="en-US" sz="2000" dirty="0">
                <a:solidFill>
                  <a:srgbClr val="595959"/>
                </a:solidFill>
              </a:rPr>
              <a:t>目录，并将包含示例数据的文件</a:t>
            </a:r>
            <a:r>
              <a:rPr lang="en-US" altLang="zh-CN" sz="2000" dirty="0">
                <a:solidFill>
                  <a:srgbClr val="1369B2"/>
                </a:solidFill>
              </a:rPr>
              <a:t>sales_fact.csv</a:t>
            </a:r>
            <a:r>
              <a:rPr lang="zh-CN" altLang="en-US" sz="2000" dirty="0">
                <a:solidFill>
                  <a:srgbClr val="595959"/>
                </a:solidFill>
              </a:rPr>
              <a:t>上传到该目录。</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圆角矩形 8"/>
          <p:cNvSpPr/>
          <p:nvPr/>
        </p:nvSpPr>
        <p:spPr>
          <a:xfrm>
            <a:off x="1043272" y="3118265"/>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18" name="文本框 10"/>
          <p:cNvSpPr txBox="1"/>
          <p:nvPr/>
        </p:nvSpPr>
        <p:spPr>
          <a:xfrm flipH="1">
            <a:off x="1132384" y="3254004"/>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27" name="1"/>
          <p:cNvSpPr txBox="1"/>
          <p:nvPr/>
        </p:nvSpPr>
        <p:spPr>
          <a:xfrm>
            <a:off x="2998862" y="3133354"/>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④ 在</a:t>
            </a:r>
            <a:r>
              <a:rPr lang="en-US" altLang="zh-CN" sz="2000" dirty="0">
                <a:solidFill>
                  <a:srgbClr val="595959"/>
                </a:solidFill>
              </a:rPr>
              <a:t>HDFS</a:t>
            </a:r>
            <a:r>
              <a:rPr lang="zh-CN" altLang="en-US" sz="2000" dirty="0">
                <a:solidFill>
                  <a:srgbClr val="595959"/>
                </a:solidFill>
              </a:rPr>
              <a:t>创建</a:t>
            </a:r>
            <a:r>
              <a:rPr lang="en-US" altLang="zh-CN" sz="2000" dirty="0">
                <a:solidFill>
                  <a:srgbClr val="1369B2"/>
                </a:solidFill>
              </a:rPr>
              <a:t>/hive/data/chapter5</a:t>
            </a:r>
            <a:r>
              <a:rPr lang="zh-CN" altLang="en-US" sz="2000" dirty="0">
                <a:solidFill>
                  <a:srgbClr val="595959"/>
                </a:solidFill>
              </a:rPr>
              <a:t>目录，并将文件</a:t>
            </a:r>
            <a:r>
              <a:rPr lang="en-US" altLang="zh-CN" sz="2000" dirty="0">
                <a:solidFill>
                  <a:srgbClr val="1369B2"/>
                </a:solidFill>
              </a:rPr>
              <a:t>sales_fact.csv</a:t>
            </a:r>
            <a:r>
              <a:rPr lang="zh-CN" altLang="en-US" sz="2000" dirty="0">
                <a:solidFill>
                  <a:srgbClr val="595959"/>
                </a:solidFill>
              </a:rPr>
              <a:t>上传到该目录，在虚拟机</a:t>
            </a:r>
            <a:r>
              <a:rPr lang="en-US" altLang="zh-CN" sz="2000" dirty="0">
                <a:solidFill>
                  <a:srgbClr val="595959"/>
                </a:solidFill>
              </a:rPr>
              <a:t>Node02</a:t>
            </a:r>
            <a:r>
              <a:rPr lang="zh-CN" altLang="en-US" sz="2000" dirty="0">
                <a:solidFill>
                  <a:srgbClr val="595959"/>
                </a:solidFill>
              </a:rPr>
              <a:t>执行如下命令。</a:t>
            </a:r>
            <a:endParaRPr lang="zh-CN" altLang="en-US" sz="2000" dirty="0">
              <a:solidFill>
                <a:srgbClr val="595959"/>
              </a:solidFill>
            </a:endParaRPr>
          </a:p>
        </p:txBody>
      </p:sp>
      <p:sp>
        <p:nvSpPr>
          <p:cNvPr id="28" name="矩形 27"/>
          <p:cNvSpPr/>
          <p:nvPr/>
        </p:nvSpPr>
        <p:spPr>
          <a:xfrm>
            <a:off x="3142878" y="4365897"/>
            <a:ext cx="8064896" cy="20882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9" name="矩形 28"/>
          <p:cNvSpPr/>
          <p:nvPr/>
        </p:nvSpPr>
        <p:spPr>
          <a:xfrm>
            <a:off x="3476659" y="4655896"/>
            <a:ext cx="7371076"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dfs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mkdir</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/hive/data/chapter5</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hdfs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dfs</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-put /export/data/chapter5/sales_fact.csv /hive/data/chapter5</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30" name="矩形 29"/>
          <p:cNvSpPr/>
          <p:nvPr/>
        </p:nvSpPr>
        <p:spPr>
          <a:xfrm>
            <a:off x="3476659" y="4682262"/>
            <a:ext cx="4757727" cy="5030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flipV="1">
            <a:off x="8234386" y="4365897"/>
            <a:ext cx="0" cy="56874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7"/>
          <p:cNvSpPr txBox="1"/>
          <p:nvPr/>
        </p:nvSpPr>
        <p:spPr>
          <a:xfrm>
            <a:off x="7319341" y="3871099"/>
            <a:ext cx="2952321"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创建</a:t>
            </a:r>
            <a:r>
              <a:rPr lang="en-US" altLang="zh-CN" sz="1600" dirty="0">
                <a:solidFill>
                  <a:srgbClr val="FF0000"/>
                </a:solidFill>
                <a:latin typeface="微软雅黑" panose="020B0503020204020204" pitchFamily="34" charset="-122"/>
                <a:ea typeface="微软雅黑" panose="020B0503020204020204" pitchFamily="34" charset="-122"/>
              </a:rPr>
              <a:t>/hive/data/chapter5</a:t>
            </a:r>
            <a:r>
              <a:rPr lang="zh-CN" altLang="en-US" sz="1600" dirty="0">
                <a:solidFill>
                  <a:srgbClr val="FF0000"/>
                </a:solidFill>
                <a:latin typeface="微软雅黑" panose="020B0503020204020204" pitchFamily="34" charset="-122"/>
                <a:ea typeface="微软雅黑" panose="020B0503020204020204" pitchFamily="34" charset="-122"/>
              </a:rPr>
              <a:t>目录</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7319342" y="3836522"/>
            <a:ext cx="2952319" cy="5030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34" name="矩形 33"/>
          <p:cNvSpPr/>
          <p:nvPr/>
        </p:nvSpPr>
        <p:spPr>
          <a:xfrm>
            <a:off x="3476658" y="5245314"/>
            <a:ext cx="6290955" cy="833536"/>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35" name="直接箭头连接符 34"/>
          <p:cNvCxnSpPr/>
          <p:nvPr/>
        </p:nvCxnSpPr>
        <p:spPr>
          <a:xfrm>
            <a:off x="9767613" y="5600356"/>
            <a:ext cx="0" cy="647013"/>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 name="文本框 7"/>
          <p:cNvSpPr txBox="1"/>
          <p:nvPr/>
        </p:nvSpPr>
        <p:spPr>
          <a:xfrm>
            <a:off x="5447135" y="6315946"/>
            <a:ext cx="504055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将文件</a:t>
            </a:r>
            <a:r>
              <a:rPr lang="en-US" altLang="zh-CN" sz="1600" dirty="0">
                <a:solidFill>
                  <a:srgbClr val="FF0000"/>
                </a:solidFill>
                <a:latin typeface="微软雅黑" panose="020B0503020204020204" pitchFamily="34" charset="-122"/>
                <a:ea typeface="微软雅黑" panose="020B0503020204020204" pitchFamily="34" charset="-122"/>
              </a:rPr>
              <a:t>sales_fact.csv</a:t>
            </a:r>
            <a:r>
              <a:rPr lang="zh-CN" altLang="en-US" sz="1600" dirty="0">
                <a:solidFill>
                  <a:srgbClr val="FF0000"/>
                </a:solidFill>
                <a:latin typeface="微软雅黑" panose="020B0503020204020204" pitchFamily="34" charset="-122"/>
                <a:ea typeface="微软雅黑" panose="020B0503020204020204" pitchFamily="34" charset="-122"/>
              </a:rPr>
              <a:t>上传到</a:t>
            </a:r>
            <a:r>
              <a:rPr lang="en-US" altLang="zh-CN" sz="1600" dirty="0">
                <a:solidFill>
                  <a:srgbClr val="FF0000"/>
                </a:solidFill>
                <a:latin typeface="微软雅黑" panose="020B0503020204020204" pitchFamily="34" charset="-122"/>
                <a:ea typeface="微软雅黑" panose="020B0503020204020204" pitchFamily="34" charset="-122"/>
              </a:rPr>
              <a:t>/hive/data/chapter5</a:t>
            </a:r>
            <a:r>
              <a:rPr lang="zh-CN" altLang="en-US" sz="1600" dirty="0">
                <a:solidFill>
                  <a:srgbClr val="FF0000"/>
                </a:solidFill>
                <a:latin typeface="微软雅黑" panose="020B0503020204020204" pitchFamily="34" charset="-122"/>
                <a:ea typeface="微软雅黑" panose="020B0503020204020204" pitchFamily="34" charset="-122"/>
              </a:rPr>
              <a:t>目录</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7" name="矩形 36"/>
          <p:cNvSpPr/>
          <p:nvPr/>
        </p:nvSpPr>
        <p:spPr>
          <a:xfrm>
            <a:off x="5447134" y="6281369"/>
            <a:ext cx="5040552" cy="46276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圆角 19"/>
          <p:cNvSpPr/>
          <p:nvPr/>
        </p:nvSpPr>
        <p:spPr>
          <a:xfrm>
            <a:off x="3142877" y="3299486"/>
            <a:ext cx="8424937" cy="2866611"/>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矩形: 圆角 20"/>
          <p:cNvSpPr/>
          <p:nvPr/>
        </p:nvSpPr>
        <p:spPr>
          <a:xfrm>
            <a:off x="3784574" y="3069754"/>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2" name="文本框 28"/>
          <p:cNvSpPr txBox="1"/>
          <p:nvPr/>
        </p:nvSpPr>
        <p:spPr>
          <a:xfrm>
            <a:off x="3856582" y="3095940"/>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26854" y="1814078"/>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⑤ 通过文件</a:t>
            </a:r>
            <a:r>
              <a:rPr lang="en-US" altLang="zh-CN" sz="2000" dirty="0">
                <a:solidFill>
                  <a:srgbClr val="1369B2"/>
                </a:solidFill>
              </a:rPr>
              <a:t>sales_fact.csv</a:t>
            </a:r>
            <a:r>
              <a:rPr lang="zh-CN" altLang="en-US" sz="2000" dirty="0">
                <a:solidFill>
                  <a:srgbClr val="595959"/>
                </a:solidFill>
              </a:rPr>
              <a:t>向分区表</a:t>
            </a:r>
            <a:r>
              <a:rPr lang="en-US" altLang="zh-CN" sz="2000" dirty="0" err="1">
                <a:solidFill>
                  <a:srgbClr val="1369B2"/>
                </a:solidFill>
              </a:rPr>
              <a:t>sales_fact</a:t>
            </a:r>
            <a:r>
              <a:rPr lang="zh-CN" altLang="en-US" sz="2000" dirty="0">
                <a:solidFill>
                  <a:srgbClr val="595959"/>
                </a:solidFill>
              </a:rPr>
              <a:t>加载数据，具体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28" name="矩形 27"/>
          <p:cNvSpPr/>
          <p:nvPr/>
        </p:nvSpPr>
        <p:spPr>
          <a:xfrm>
            <a:off x="3502918" y="4028016"/>
            <a:ext cx="7488832" cy="1634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9" name="矩形 28"/>
          <p:cNvSpPr/>
          <p:nvPr/>
        </p:nvSpPr>
        <p:spPr>
          <a:xfrm>
            <a:off x="3836699" y="4318014"/>
            <a:ext cx="737107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LOAD DATA INPATH '/hive/data/chapter5/sales_fact.csv'</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OVERWRITE INTO TABLE chapter5.sales_fact;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3053884" y="1801117"/>
            <a:ext cx="8585937"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使用关系运算符</a:t>
            </a:r>
            <a:r>
              <a:rPr lang="en-US" altLang="zh-CN"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595959"/>
                </a:solidFill>
                <a:latin typeface="微软雅黑" panose="020B0503020204020204" pitchFamily="34" charset="-122"/>
                <a:ea typeface="微软雅黑" panose="020B0503020204020204" pitchFamily="34" charset="-122"/>
              </a:rPr>
              <a:t>筛选出分区表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中省级行政区为</a:t>
            </a:r>
            <a:r>
              <a:rPr lang="en-US" altLang="zh-CN" sz="2000" dirty="0">
                <a:solidFill>
                  <a:srgbClr val="595959"/>
                </a:solidFill>
                <a:latin typeface="微软雅黑" panose="020B0503020204020204" pitchFamily="34" charset="-122"/>
                <a:ea typeface="微软雅黑" panose="020B0503020204020204" pitchFamily="34" charset="-122"/>
              </a:rPr>
              <a:t>Beijing</a:t>
            </a:r>
            <a:r>
              <a:rPr lang="zh-CN" altLang="en-US" sz="2000" dirty="0">
                <a:solidFill>
                  <a:srgbClr val="595959"/>
                </a:solidFill>
                <a:latin typeface="微软雅黑" panose="020B0503020204020204" pitchFamily="34" charset="-122"/>
                <a:ea typeface="微软雅黑" panose="020B0503020204020204" pitchFamily="34" charset="-122"/>
              </a:rPr>
              <a:t>的订单，返回对应的</a:t>
            </a:r>
            <a:r>
              <a:rPr lang="zh-CN" altLang="en-US" sz="2000" dirty="0">
                <a:solidFill>
                  <a:srgbClr val="1369B2"/>
                </a:solidFill>
                <a:latin typeface="微软雅黑" panose="020B0503020204020204" pitchFamily="34" charset="-122"/>
                <a:ea typeface="微软雅黑" panose="020B0503020204020204" pitchFamily="34" charset="-122"/>
              </a:rPr>
              <a:t>订单</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用户</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商品</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省级行政区</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9"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2" name="矩形: 圆角 11"/>
          <p:cNvSpPr/>
          <p:nvPr/>
        </p:nvSpPr>
        <p:spPr>
          <a:xfrm>
            <a:off x="3083179" y="3371494"/>
            <a:ext cx="8424937" cy="2866611"/>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3" name="矩形: 圆角 12"/>
          <p:cNvSpPr/>
          <p:nvPr/>
        </p:nvSpPr>
        <p:spPr>
          <a:xfrm>
            <a:off x="3724876" y="3141762"/>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文本框 28"/>
          <p:cNvSpPr txBox="1"/>
          <p:nvPr/>
        </p:nvSpPr>
        <p:spPr>
          <a:xfrm>
            <a:off x="3796884" y="3167948"/>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3443220" y="4100024"/>
            <a:ext cx="7488832" cy="1634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6" name="矩形 15"/>
          <p:cNvSpPr/>
          <p:nvPr/>
        </p:nvSpPr>
        <p:spPr>
          <a:xfrm>
            <a:off x="3777001" y="4390022"/>
            <a:ext cx="737107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order_id,user_id,item_id,province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 WHERE province = 'Beijing';</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3053885" y="1801117"/>
            <a:ext cx="8064896"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9"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pic>
        <p:nvPicPr>
          <p:cNvPr id="17" name="图片 16"/>
          <p:cNvPicPr>
            <a:picLocks noChangeAspect="1"/>
          </p:cNvPicPr>
          <p:nvPr/>
        </p:nvPicPr>
        <p:blipFill>
          <a:blip r:embed="rId1"/>
          <a:stretch>
            <a:fillRect/>
          </a:stretch>
        </p:blipFill>
        <p:spPr>
          <a:xfrm>
            <a:off x="3216393" y="2698539"/>
            <a:ext cx="6441498" cy="281948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3053885" y="1801117"/>
            <a:ext cx="8064896"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使用关系运算符</a:t>
            </a:r>
            <a:r>
              <a:rPr lang="en-US" altLang="zh-CN" sz="2000" dirty="0">
                <a:solidFill>
                  <a:srgbClr val="595959"/>
                </a:solidFill>
                <a:latin typeface="微软雅黑" panose="020B0503020204020204" pitchFamily="34" charset="-122"/>
                <a:ea typeface="微软雅黑" panose="020B0503020204020204" pitchFamily="34" charset="-122"/>
              </a:rPr>
              <a:t>IS NULL</a:t>
            </a:r>
            <a:r>
              <a:rPr lang="zh-CN" altLang="en-US" sz="2000" dirty="0">
                <a:solidFill>
                  <a:srgbClr val="595959"/>
                </a:solidFill>
                <a:latin typeface="微软雅黑" panose="020B0503020204020204" pitchFamily="34" charset="-122"/>
                <a:ea typeface="微软雅黑" panose="020B0503020204020204" pitchFamily="34" charset="-122"/>
              </a:rPr>
              <a:t>筛选出分区表</a:t>
            </a:r>
            <a:r>
              <a:rPr lang="en-US" altLang="zh-CN" sz="2000" dirty="0" err="1">
                <a:solidFill>
                  <a:srgbClr val="595959"/>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中设备为</a:t>
            </a:r>
            <a:r>
              <a:rPr lang="en-US" altLang="zh-CN" sz="2000" dirty="0">
                <a:solidFill>
                  <a:srgbClr val="595959"/>
                </a:solidFill>
                <a:latin typeface="微软雅黑" panose="020B0503020204020204" pitchFamily="34" charset="-122"/>
                <a:ea typeface="微软雅黑" panose="020B0503020204020204" pitchFamily="34" charset="-122"/>
              </a:rPr>
              <a:t>NULL</a:t>
            </a:r>
            <a:r>
              <a:rPr lang="zh-CN" altLang="en-US" sz="2000" dirty="0">
                <a:solidFill>
                  <a:srgbClr val="595959"/>
                </a:solidFill>
                <a:latin typeface="微软雅黑" panose="020B0503020204020204" pitchFamily="34" charset="-122"/>
                <a:ea typeface="微软雅黑" panose="020B0503020204020204" pitchFamily="34" charset="-122"/>
              </a:rPr>
              <a:t>的订单，返回对应的</a:t>
            </a:r>
            <a:r>
              <a:rPr lang="zh-CN" altLang="en-US" sz="2000" dirty="0">
                <a:solidFill>
                  <a:srgbClr val="1369B2"/>
                </a:solidFill>
                <a:latin typeface="微软雅黑" panose="020B0503020204020204" pitchFamily="34" charset="-122"/>
                <a:ea typeface="微软雅黑" panose="020B0503020204020204" pitchFamily="34" charset="-122"/>
              </a:rPr>
              <a:t>订单</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用户</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商品</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设备</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9"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2" name="矩形: 圆角 11"/>
          <p:cNvSpPr/>
          <p:nvPr/>
        </p:nvSpPr>
        <p:spPr>
          <a:xfrm>
            <a:off x="3083179" y="3688593"/>
            <a:ext cx="8424937" cy="2866611"/>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3" name="矩形: 圆角 12"/>
          <p:cNvSpPr/>
          <p:nvPr/>
        </p:nvSpPr>
        <p:spPr>
          <a:xfrm>
            <a:off x="3724876" y="3458861"/>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文本框 28"/>
          <p:cNvSpPr txBox="1"/>
          <p:nvPr/>
        </p:nvSpPr>
        <p:spPr>
          <a:xfrm>
            <a:off x="3796884" y="3485047"/>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3443220" y="4417123"/>
            <a:ext cx="7488832" cy="1634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6" name="矩形 15"/>
          <p:cNvSpPr/>
          <p:nvPr/>
        </p:nvSpPr>
        <p:spPr>
          <a:xfrm>
            <a:off x="3777001" y="4707121"/>
            <a:ext cx="737107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order_id,user_id,item_id,device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 WHERE device IS NULL;</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3053885" y="1801117"/>
            <a:ext cx="8064896"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9"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pic>
        <p:nvPicPr>
          <p:cNvPr id="17" name="图片 16"/>
          <p:cNvPicPr>
            <a:picLocks noChangeAspect="1"/>
          </p:cNvPicPr>
          <p:nvPr/>
        </p:nvPicPr>
        <p:blipFill>
          <a:blip r:embed="rId1"/>
          <a:stretch>
            <a:fillRect/>
          </a:stretch>
        </p:blipFill>
        <p:spPr>
          <a:xfrm>
            <a:off x="3240656" y="2837021"/>
            <a:ext cx="6862062" cy="282502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3053885" y="1801117"/>
            <a:ext cx="8064896"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使用关系运算符</a:t>
            </a:r>
            <a:r>
              <a:rPr lang="en-US" altLang="zh-CN" sz="2000" dirty="0">
                <a:solidFill>
                  <a:srgbClr val="595959"/>
                </a:solidFill>
                <a:latin typeface="微软雅黑" panose="020B0503020204020204" pitchFamily="34" charset="-122"/>
                <a:ea typeface="微软雅黑" panose="020B0503020204020204" pitchFamily="34" charset="-122"/>
              </a:rPr>
              <a:t>BETWEEN AND</a:t>
            </a:r>
            <a:r>
              <a:rPr lang="zh-CN" altLang="en-US" sz="2000" dirty="0">
                <a:solidFill>
                  <a:srgbClr val="595959"/>
                </a:solidFill>
                <a:latin typeface="微软雅黑" panose="020B0503020204020204" pitchFamily="34" charset="-122"/>
                <a:ea typeface="微软雅黑" panose="020B0503020204020204" pitchFamily="34" charset="-122"/>
              </a:rPr>
              <a:t>筛选出分区表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中下单时间在</a:t>
            </a:r>
            <a:r>
              <a:rPr lang="en-US" altLang="zh-CN" sz="2000" dirty="0">
                <a:solidFill>
                  <a:srgbClr val="1369B2"/>
                </a:solidFill>
                <a:latin typeface="微软雅黑" panose="020B0503020204020204" pitchFamily="34" charset="-122"/>
                <a:ea typeface="微软雅黑" panose="020B0503020204020204" pitchFamily="34" charset="-122"/>
              </a:rPr>
              <a:t>2025-08-20 00:00:00</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2025-08-21 23:59:59</a:t>
            </a:r>
            <a:r>
              <a:rPr lang="zh-CN" altLang="en-US" sz="2000" dirty="0">
                <a:solidFill>
                  <a:srgbClr val="595959"/>
                </a:solidFill>
                <a:latin typeface="微软雅黑" panose="020B0503020204020204" pitchFamily="34" charset="-122"/>
                <a:ea typeface="微软雅黑" panose="020B0503020204020204" pitchFamily="34" charset="-122"/>
              </a:rPr>
              <a:t>范围内的订单，返回对应的</a:t>
            </a:r>
            <a:r>
              <a:rPr lang="zh-CN" altLang="en-US" sz="2000" dirty="0">
                <a:solidFill>
                  <a:srgbClr val="1369B2"/>
                </a:solidFill>
                <a:latin typeface="微软雅黑" panose="020B0503020204020204" pitchFamily="34" charset="-122"/>
                <a:ea typeface="微软雅黑" panose="020B0503020204020204" pitchFamily="34" charset="-122"/>
              </a:rPr>
              <a:t>订单</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用户</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商品</a:t>
            </a:r>
            <a:r>
              <a:rPr lang="en-US" altLang="zh-CN" sz="2000" dirty="0">
                <a:solidFill>
                  <a:srgbClr val="1369B2"/>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下单时间</a:t>
            </a:r>
            <a:r>
              <a:rPr lang="zh-CN" altLang="en-US" sz="2000" dirty="0">
                <a:solidFill>
                  <a:srgbClr val="595959"/>
                </a:solidFill>
                <a:latin typeface="微软雅黑" panose="020B0503020204020204" pitchFamily="34" charset="-122"/>
                <a:ea typeface="微软雅黑" panose="020B0503020204020204" pitchFamily="34" charset="-122"/>
              </a:rPr>
              <a:t>，具体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9"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2" name="矩形: 圆角 11"/>
          <p:cNvSpPr/>
          <p:nvPr/>
        </p:nvSpPr>
        <p:spPr>
          <a:xfrm>
            <a:off x="3083179" y="3688593"/>
            <a:ext cx="8424937" cy="305356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3" name="矩形: 圆角 12"/>
          <p:cNvSpPr/>
          <p:nvPr/>
        </p:nvSpPr>
        <p:spPr>
          <a:xfrm>
            <a:off x="3724876" y="3458861"/>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文本框 28"/>
          <p:cNvSpPr txBox="1"/>
          <p:nvPr/>
        </p:nvSpPr>
        <p:spPr>
          <a:xfrm>
            <a:off x="3796884" y="3485047"/>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3443220" y="4293890"/>
            <a:ext cx="7488832" cy="21380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6" name="矩形 15"/>
          <p:cNvSpPr/>
          <p:nvPr/>
        </p:nvSpPr>
        <p:spPr>
          <a:xfrm>
            <a:off x="3777001" y="4365898"/>
            <a:ext cx="7371076"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order_id,user_id,item_id,order_time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 WHERE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order_time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BETWEEN timestamp '2025-08-20 00:00:00' AND timestamp '2025-08-21 23:59:59';</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3053885" y="1801117"/>
            <a:ext cx="8064896"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关系运算符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9"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pic>
        <p:nvPicPr>
          <p:cNvPr id="17" name="图片 16"/>
          <p:cNvPicPr>
            <a:picLocks noChangeAspect="1"/>
          </p:cNvPicPr>
          <p:nvPr/>
        </p:nvPicPr>
        <p:blipFill>
          <a:blip r:embed="rId1"/>
          <a:stretch>
            <a:fillRect/>
          </a:stretch>
        </p:blipFill>
        <p:spPr>
          <a:xfrm>
            <a:off x="3215481" y="2781722"/>
            <a:ext cx="7527399" cy="244827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2133089"/>
            <a:ext cx="6805930" cy="2952889"/>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349675"/>
            <a:ext cx="6096539"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在查询过程中，有时不仅需要筛选特定记录，还需要按照业务规则直接进行</a:t>
            </a:r>
            <a:r>
              <a:rPr lang="zh-CN" altLang="en-US" sz="2000" dirty="0">
                <a:solidFill>
                  <a:srgbClr val="1369B2"/>
                </a:solidFill>
                <a:latin typeface="微软雅黑" panose="020B0503020204020204" pitchFamily="34" charset="-122"/>
                <a:ea typeface="微软雅黑" panose="020B0503020204020204" pitchFamily="34" charset="-122"/>
              </a:rPr>
              <a:t>数值计算</a:t>
            </a:r>
            <a:r>
              <a:rPr lang="zh-CN" altLang="en-US" sz="2000" dirty="0">
                <a:solidFill>
                  <a:srgbClr val="595959"/>
                </a:solidFill>
                <a:latin typeface="微软雅黑" panose="020B0503020204020204" pitchFamily="34" charset="-122"/>
                <a:ea typeface="微软雅黑" panose="020B0503020204020204" pitchFamily="34" charset="-122"/>
              </a:rPr>
              <a:t>。例如，根据商品的</a:t>
            </a:r>
            <a:r>
              <a:rPr lang="zh-CN" altLang="en-US" sz="2000" dirty="0">
                <a:solidFill>
                  <a:srgbClr val="1369B2"/>
                </a:solidFill>
                <a:latin typeface="微软雅黑" panose="020B0503020204020204" pitchFamily="34" charset="-122"/>
                <a:ea typeface="微软雅黑" panose="020B0503020204020204" pitchFamily="34" charset="-122"/>
              </a:rPr>
              <a:t>单价</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销售数量</a:t>
            </a:r>
            <a:r>
              <a:rPr lang="zh-CN" altLang="en-US" sz="2000" dirty="0">
                <a:solidFill>
                  <a:srgbClr val="595959"/>
                </a:solidFill>
                <a:latin typeface="微软雅黑" panose="020B0503020204020204" pitchFamily="34" charset="-122"/>
                <a:ea typeface="微软雅黑" panose="020B0503020204020204" pitchFamily="34" charset="-122"/>
              </a:rPr>
              <a:t>计算成交额，或根据商品的标价与实付金额计算折扣率。为此，</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提供了一系列算术运算符，可在查询中直接执行数值运算。</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算术运算符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2061642"/>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算术运算符</a:t>
            </a:r>
            <a:r>
              <a:rPr lang="zh-CN" altLang="en-US" sz="2000" dirty="0">
                <a:solidFill>
                  <a:srgbClr val="595959"/>
                </a:solidFill>
                <a:latin typeface="微软雅黑" panose="020B0503020204020204" pitchFamily="34" charset="-122"/>
                <a:ea typeface="微软雅黑" panose="020B0503020204020204" pitchFamily="34" charset="-122"/>
              </a:rPr>
              <a:t>既可以出现在查询内容的表达式中，也可以出现在</a:t>
            </a:r>
            <a:r>
              <a:rPr lang="en-US" altLang="zh-CN" sz="2000" dirty="0">
                <a:solidFill>
                  <a:srgbClr val="1369B2"/>
                </a:solidFill>
                <a:latin typeface="微软雅黑" panose="020B0503020204020204" pitchFamily="34" charset="-122"/>
                <a:ea typeface="微软雅黑" panose="020B0503020204020204" pitchFamily="34" charset="-122"/>
              </a:rPr>
              <a:t>WHERE</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1369B2"/>
                </a:solidFill>
                <a:latin typeface="微软雅黑" panose="020B0503020204020204" pitchFamily="34" charset="-122"/>
                <a:ea typeface="微软雅黑" panose="020B0503020204020204" pitchFamily="34" charset="-122"/>
              </a:rPr>
              <a:t>GROUP BY</a:t>
            </a:r>
            <a:r>
              <a:rPr lang="zh-CN" altLang="en-US" sz="2000" dirty="0">
                <a:solidFill>
                  <a:srgbClr val="595959"/>
                </a:solidFill>
                <a:latin typeface="微软雅黑" panose="020B0503020204020204" pitchFamily="34" charset="-122"/>
                <a:ea typeface="微软雅黑" panose="020B0503020204020204" pitchFamily="34" charset="-122"/>
              </a:rPr>
              <a:t>或</a:t>
            </a:r>
            <a:r>
              <a:rPr lang="en-US" altLang="zh-CN" sz="2000" dirty="0">
                <a:solidFill>
                  <a:srgbClr val="1369B2"/>
                </a:solidFill>
                <a:latin typeface="微软雅黑" panose="020B0503020204020204" pitchFamily="34" charset="-122"/>
                <a:ea typeface="微软雅黑" panose="020B0503020204020204" pitchFamily="34" charset="-122"/>
              </a:rPr>
              <a:t>ORDER BY</a:t>
            </a:r>
            <a:r>
              <a:rPr lang="zh-CN" altLang="en-US" sz="2000" dirty="0">
                <a:solidFill>
                  <a:srgbClr val="595959"/>
                </a:solidFill>
                <a:latin typeface="微软雅黑" panose="020B0503020204020204" pitchFamily="34" charset="-122"/>
                <a:ea typeface="微软雅黑" panose="020B0503020204020204" pitchFamily="34" charset="-122"/>
              </a:rPr>
              <a:t>等子句的表达式中，为后续的关系判断和聚合汇总提供基础支持。</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算术运算符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3" y="2061642"/>
            <a:ext cx="4709323"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中算术运算符</a:t>
            </a:r>
            <a:r>
              <a:rPr lang="zh-CN" altLang="en-US" sz="2000" dirty="0">
                <a:solidFill>
                  <a:srgbClr val="595959"/>
                </a:solidFill>
                <a:latin typeface="微软雅黑" panose="020B0503020204020204" pitchFamily="34" charset="-122"/>
                <a:ea typeface="微软雅黑" panose="020B0503020204020204" pitchFamily="34" charset="-122"/>
              </a:rPr>
              <a:t>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算术运算符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2" name="表格 1"/>
          <p:cNvGraphicFramePr>
            <a:graphicFrameLocks noGrp="1"/>
          </p:cNvGraphicFramePr>
          <p:nvPr/>
        </p:nvGraphicFramePr>
        <p:xfrm>
          <a:off x="1143690" y="2870392"/>
          <a:ext cx="9704044" cy="3295706"/>
        </p:xfrm>
        <a:graphic>
          <a:graphicData uri="http://schemas.openxmlformats.org/drawingml/2006/table">
            <a:tbl>
              <a:tblPr>
                <a:tableStyleId>{5C22544A-7EE6-4342-B048-85BDC9FD1C3A}</a:tableStyleId>
              </a:tblPr>
              <a:tblGrid>
                <a:gridCol w="1446706"/>
                <a:gridCol w="1124713"/>
                <a:gridCol w="1446706"/>
                <a:gridCol w="5685919"/>
              </a:tblGrid>
              <a:tr h="558083">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算术运算符</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a:solidFill>
                            <a:srgbClr val="595959"/>
                          </a:solidFill>
                          <a:effectLst/>
                          <a:latin typeface="微软雅黑" panose="020B0503020204020204" pitchFamily="34" charset="-122"/>
                          <a:ea typeface="微软雅黑" panose="020B0503020204020204" pitchFamily="34" charset="-122"/>
                        </a:rPr>
                        <a:t>语法</a:t>
                      </a:r>
                      <a:endParaRPr lang="zh-CN" altLang="en-US" sz="18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a:solidFill>
                            <a:srgbClr val="595959"/>
                          </a:solidFill>
                          <a:effectLst/>
                          <a:latin typeface="微软雅黑" panose="020B0503020204020204" pitchFamily="34" charset="-122"/>
                          <a:ea typeface="微软雅黑" panose="020B0503020204020204" pitchFamily="34" charset="-122"/>
                        </a:rPr>
                        <a:t>操作数类型</a:t>
                      </a:r>
                      <a:endParaRPr lang="zh-CN" altLang="en-US" sz="1800" b="1"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8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58083">
                <a:tc>
                  <a:txBody>
                    <a:bodyPr/>
                    <a:lstStyle/>
                    <a:p>
                      <a:pPr algn="ctr">
                        <a:lnSpc>
                          <a:spcPct val="150000"/>
                        </a:lnSpc>
                        <a:spcAft>
                          <a:spcPts val="0"/>
                        </a:spcAft>
                      </a:pPr>
                      <a:r>
                        <a:rPr lang="en-US" altLang="zh-CN" sz="1800" kern="100" dirty="0">
                          <a:solidFill>
                            <a:srgbClr val="595959"/>
                          </a:solidFill>
                          <a:effectLst/>
                          <a:latin typeface="微软雅黑" panose="020B0503020204020204" pitchFamily="34" charset="-122"/>
                          <a:ea typeface="微软雅黑" panose="020B0503020204020204" pitchFamily="34" charset="-122"/>
                        </a:rPr>
                        <a:t>+</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A + B</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kern="100">
                          <a:solidFill>
                            <a:srgbClr val="595959"/>
                          </a:solidFill>
                          <a:effectLst/>
                          <a:latin typeface="微软雅黑" panose="020B0503020204020204" pitchFamily="34" charset="-122"/>
                          <a:ea typeface="微软雅黑" panose="020B0503020204020204" pitchFamily="34" charset="-122"/>
                        </a:rPr>
                        <a:t>数值类型</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a:solidFill>
                            <a:srgbClr val="595959"/>
                          </a:solidFill>
                          <a:effectLst/>
                          <a:latin typeface="微软雅黑" panose="020B0503020204020204" pitchFamily="34" charset="-122"/>
                          <a:ea typeface="微软雅黑" panose="020B0503020204020204" pitchFamily="34" charset="-122"/>
                        </a:rPr>
                        <a:t>对</a:t>
                      </a:r>
                      <a:r>
                        <a:rPr lang="en-US" sz="1800" kern="100">
                          <a:solidFill>
                            <a:srgbClr val="595959"/>
                          </a:solidFill>
                          <a:effectLst/>
                          <a:latin typeface="微软雅黑" panose="020B0503020204020204" pitchFamily="34" charset="-122"/>
                          <a:ea typeface="微软雅黑" panose="020B0503020204020204" pitchFamily="34" charset="-122"/>
                        </a:rPr>
                        <a:t>A</a:t>
                      </a:r>
                      <a:r>
                        <a:rPr lang="zh-CN" altLang="en-US" sz="1800" kern="100">
                          <a:solidFill>
                            <a:srgbClr val="595959"/>
                          </a:solidFill>
                          <a:effectLst/>
                          <a:latin typeface="微软雅黑" panose="020B0503020204020204" pitchFamily="34" charset="-122"/>
                          <a:ea typeface="微软雅黑" panose="020B0503020204020204" pitchFamily="34" charset="-122"/>
                        </a:rPr>
                        <a:t>和</a:t>
                      </a:r>
                      <a:r>
                        <a:rPr lang="en-US" sz="1800" kern="100">
                          <a:solidFill>
                            <a:srgbClr val="595959"/>
                          </a:solidFill>
                          <a:effectLst/>
                          <a:latin typeface="微软雅黑" panose="020B0503020204020204" pitchFamily="34" charset="-122"/>
                          <a:ea typeface="微软雅黑" panose="020B0503020204020204" pitchFamily="34" charset="-122"/>
                        </a:rPr>
                        <a:t>B</a:t>
                      </a:r>
                      <a:r>
                        <a:rPr lang="zh-CN" altLang="en-US" sz="1800" kern="100">
                          <a:solidFill>
                            <a:srgbClr val="595959"/>
                          </a:solidFill>
                          <a:effectLst/>
                          <a:latin typeface="微软雅黑" panose="020B0503020204020204" pitchFamily="34" charset="-122"/>
                          <a:ea typeface="微软雅黑" panose="020B0503020204020204" pitchFamily="34" charset="-122"/>
                        </a:rPr>
                        <a:t>进行相加运算。例如，</a:t>
                      </a:r>
                      <a:r>
                        <a:rPr lang="en-US" sz="1800" kern="100">
                          <a:solidFill>
                            <a:srgbClr val="595959"/>
                          </a:solidFill>
                          <a:effectLst/>
                          <a:latin typeface="微软雅黑" panose="020B0503020204020204" pitchFamily="34" charset="-122"/>
                          <a:ea typeface="微软雅黑" panose="020B0503020204020204" pitchFamily="34" charset="-122"/>
                        </a:rPr>
                        <a:t>salary + 500</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58083">
                <a:tc>
                  <a:txBody>
                    <a:bodyPr/>
                    <a:lstStyle/>
                    <a:p>
                      <a:pPr algn="ctr">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dirty="0">
                          <a:solidFill>
                            <a:srgbClr val="595959"/>
                          </a:solidFill>
                          <a:effectLst/>
                          <a:latin typeface="微软雅黑" panose="020B0503020204020204" pitchFamily="34" charset="-122"/>
                          <a:ea typeface="微软雅黑" panose="020B0503020204020204" pitchFamily="34" charset="-122"/>
                        </a:rPr>
                        <a:t>A - B</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数值类型</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a:solidFill>
                            <a:srgbClr val="595959"/>
                          </a:solidFill>
                          <a:effectLst/>
                          <a:latin typeface="微软雅黑" panose="020B0503020204020204" pitchFamily="34" charset="-122"/>
                          <a:ea typeface="微软雅黑" panose="020B0503020204020204" pitchFamily="34" charset="-122"/>
                        </a:rPr>
                        <a:t>对</a:t>
                      </a:r>
                      <a:r>
                        <a:rPr lang="en-US" sz="1800" kern="100">
                          <a:solidFill>
                            <a:srgbClr val="595959"/>
                          </a:solidFill>
                          <a:effectLst/>
                          <a:latin typeface="微软雅黑" panose="020B0503020204020204" pitchFamily="34" charset="-122"/>
                          <a:ea typeface="微软雅黑" panose="020B0503020204020204" pitchFamily="34" charset="-122"/>
                        </a:rPr>
                        <a:t>A</a:t>
                      </a:r>
                      <a:r>
                        <a:rPr lang="zh-CN" altLang="en-US" sz="1800" kern="100">
                          <a:solidFill>
                            <a:srgbClr val="595959"/>
                          </a:solidFill>
                          <a:effectLst/>
                          <a:latin typeface="微软雅黑" panose="020B0503020204020204" pitchFamily="34" charset="-122"/>
                          <a:ea typeface="微软雅黑" panose="020B0503020204020204" pitchFamily="34" charset="-122"/>
                        </a:rPr>
                        <a:t>和</a:t>
                      </a:r>
                      <a:r>
                        <a:rPr lang="en-US" sz="1800" kern="100">
                          <a:solidFill>
                            <a:srgbClr val="595959"/>
                          </a:solidFill>
                          <a:effectLst/>
                          <a:latin typeface="微软雅黑" panose="020B0503020204020204" pitchFamily="34" charset="-122"/>
                          <a:ea typeface="微软雅黑" panose="020B0503020204020204" pitchFamily="34" charset="-122"/>
                        </a:rPr>
                        <a:t>B</a:t>
                      </a:r>
                      <a:r>
                        <a:rPr lang="zh-CN" altLang="en-US" sz="1800" kern="100">
                          <a:solidFill>
                            <a:srgbClr val="595959"/>
                          </a:solidFill>
                          <a:effectLst/>
                          <a:latin typeface="微软雅黑" panose="020B0503020204020204" pitchFamily="34" charset="-122"/>
                          <a:ea typeface="微软雅黑" panose="020B0503020204020204" pitchFamily="34" charset="-122"/>
                        </a:rPr>
                        <a:t>进行相减运算。例如，</a:t>
                      </a:r>
                      <a:r>
                        <a:rPr lang="en-US" sz="1800" kern="100">
                          <a:solidFill>
                            <a:srgbClr val="595959"/>
                          </a:solidFill>
                          <a:effectLst/>
                          <a:latin typeface="微软雅黑" panose="020B0503020204020204" pitchFamily="34" charset="-122"/>
                          <a:ea typeface="微软雅黑" panose="020B0503020204020204" pitchFamily="34" charset="-122"/>
                        </a:rPr>
                        <a:t>price - discount</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58083">
                <a:tc>
                  <a:txBody>
                    <a:bodyPr/>
                    <a:lstStyle/>
                    <a:p>
                      <a:pPr algn="ctr">
                        <a:lnSpc>
                          <a:spcPct val="150000"/>
                        </a:lnSpc>
                        <a:spcAft>
                          <a:spcPts val="0"/>
                        </a:spcAft>
                      </a:pPr>
                      <a:r>
                        <a:rPr lang="zh-CN" altLang="en-US" sz="1800" kern="100">
                          <a:solidFill>
                            <a:srgbClr val="595959"/>
                          </a:solidFill>
                          <a:effectLst/>
                          <a:latin typeface="微软雅黑" panose="020B0503020204020204" pitchFamily="34" charset="-122"/>
                          <a:ea typeface="微软雅黑" panose="020B0503020204020204" pitchFamily="34" charset="-122"/>
                        </a:rPr>
                        <a:t>*</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 * B</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数值类型</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对</a:t>
                      </a:r>
                      <a:r>
                        <a:rPr lang="en-US"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和</a:t>
                      </a:r>
                      <a:r>
                        <a:rPr lang="en-US" sz="1800" kern="100" dirty="0">
                          <a:solidFill>
                            <a:srgbClr val="595959"/>
                          </a:solidFill>
                          <a:effectLst/>
                          <a:latin typeface="微软雅黑" panose="020B0503020204020204" pitchFamily="34" charset="-122"/>
                          <a:ea typeface="微软雅黑" panose="020B0503020204020204" pitchFamily="34" charset="-122"/>
                        </a:rPr>
                        <a:t>B</a:t>
                      </a:r>
                      <a:r>
                        <a:rPr lang="zh-CN" altLang="en-US" sz="1800" kern="100" dirty="0">
                          <a:solidFill>
                            <a:srgbClr val="595959"/>
                          </a:solidFill>
                          <a:effectLst/>
                          <a:latin typeface="微软雅黑" panose="020B0503020204020204" pitchFamily="34" charset="-122"/>
                          <a:ea typeface="微软雅黑" panose="020B0503020204020204" pitchFamily="34" charset="-122"/>
                        </a:rPr>
                        <a:t>进行相乘运算。例如，</a:t>
                      </a:r>
                      <a:r>
                        <a:rPr lang="en-US" sz="1800" kern="100" dirty="0">
                          <a:solidFill>
                            <a:srgbClr val="595959"/>
                          </a:solidFill>
                          <a:effectLst/>
                          <a:latin typeface="微软雅黑" panose="020B0503020204020204" pitchFamily="34" charset="-122"/>
                          <a:ea typeface="微软雅黑" panose="020B0503020204020204" pitchFamily="34" charset="-122"/>
                        </a:rPr>
                        <a:t>quantity * </a:t>
                      </a:r>
                      <a:r>
                        <a:rPr lang="en-US" sz="1800" kern="100" dirty="0" err="1">
                          <a:solidFill>
                            <a:srgbClr val="595959"/>
                          </a:solidFill>
                          <a:effectLst/>
                          <a:latin typeface="微软雅黑" panose="020B0503020204020204" pitchFamily="34" charset="-122"/>
                          <a:ea typeface="微软雅黑" panose="020B0503020204020204" pitchFamily="34" charset="-122"/>
                        </a:rPr>
                        <a:t>unit_price</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063374">
                <a:tc>
                  <a:txBody>
                    <a:bodyPr/>
                    <a:lstStyle/>
                    <a:p>
                      <a:pPr algn="ctr">
                        <a:lnSpc>
                          <a:spcPct val="150000"/>
                        </a:lnSpc>
                        <a:spcAft>
                          <a:spcPts val="0"/>
                        </a:spcAft>
                      </a:pPr>
                      <a:r>
                        <a:rPr lang="en-US" altLang="zh-CN" sz="1800" kern="100">
                          <a:solidFill>
                            <a:srgbClr val="595959"/>
                          </a:solidFill>
                          <a:effectLst/>
                          <a:latin typeface="微软雅黑" panose="020B0503020204020204" pitchFamily="34" charset="-122"/>
                          <a:ea typeface="微软雅黑" panose="020B0503020204020204" pitchFamily="34" charset="-122"/>
                        </a:rPr>
                        <a:t>/</a:t>
                      </a:r>
                      <a:endParaRPr lang="zh-CN" alt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kern="100">
                          <a:solidFill>
                            <a:srgbClr val="595959"/>
                          </a:solidFill>
                          <a:effectLst/>
                          <a:latin typeface="微软雅黑" panose="020B0503020204020204" pitchFamily="34" charset="-122"/>
                          <a:ea typeface="微软雅黑" panose="020B0503020204020204" pitchFamily="34" charset="-122"/>
                        </a:rPr>
                        <a:t>A / B</a:t>
                      </a:r>
                      <a:endParaRPr lang="en-US" sz="18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数值类型</a:t>
                      </a:r>
                      <a:endParaRPr lang="zh-CN" alt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kern="100" dirty="0">
                          <a:solidFill>
                            <a:srgbClr val="595959"/>
                          </a:solidFill>
                          <a:effectLst/>
                          <a:latin typeface="微软雅黑" panose="020B0503020204020204" pitchFamily="34" charset="-122"/>
                          <a:ea typeface="微软雅黑" panose="020B0503020204020204" pitchFamily="34" charset="-122"/>
                        </a:rPr>
                        <a:t>对</a:t>
                      </a:r>
                      <a:r>
                        <a:rPr lang="en-US" sz="1800" kern="100" dirty="0">
                          <a:solidFill>
                            <a:srgbClr val="595959"/>
                          </a:solidFill>
                          <a:effectLst/>
                          <a:latin typeface="微软雅黑" panose="020B0503020204020204" pitchFamily="34" charset="-122"/>
                          <a:ea typeface="微软雅黑" panose="020B0503020204020204" pitchFamily="34" charset="-122"/>
                        </a:rPr>
                        <a:t>A</a:t>
                      </a:r>
                      <a:r>
                        <a:rPr lang="zh-CN" altLang="en-US" sz="1800" kern="100" dirty="0">
                          <a:solidFill>
                            <a:srgbClr val="595959"/>
                          </a:solidFill>
                          <a:effectLst/>
                          <a:latin typeface="微软雅黑" panose="020B0503020204020204" pitchFamily="34" charset="-122"/>
                          <a:ea typeface="微软雅黑" panose="020B0503020204020204" pitchFamily="34" charset="-122"/>
                        </a:rPr>
                        <a:t>和</a:t>
                      </a:r>
                      <a:r>
                        <a:rPr lang="en-US" sz="1800" kern="100" dirty="0">
                          <a:solidFill>
                            <a:srgbClr val="595959"/>
                          </a:solidFill>
                          <a:effectLst/>
                          <a:latin typeface="微软雅黑" panose="020B0503020204020204" pitchFamily="34" charset="-122"/>
                          <a:ea typeface="微软雅黑" panose="020B0503020204020204" pitchFamily="34" charset="-122"/>
                        </a:rPr>
                        <a:t>B</a:t>
                      </a:r>
                      <a:r>
                        <a:rPr lang="zh-CN" altLang="en-US" sz="1800" kern="100" dirty="0">
                          <a:solidFill>
                            <a:srgbClr val="595959"/>
                          </a:solidFill>
                          <a:effectLst/>
                          <a:latin typeface="微软雅黑" panose="020B0503020204020204" pitchFamily="34" charset="-122"/>
                          <a:ea typeface="微软雅黑" panose="020B0503020204020204" pitchFamily="34" charset="-122"/>
                        </a:rPr>
                        <a:t>进行相除运算，结果通常为</a:t>
                      </a:r>
                      <a:r>
                        <a:rPr lang="en-US" sz="1800" kern="100" dirty="0">
                          <a:solidFill>
                            <a:srgbClr val="595959"/>
                          </a:solidFill>
                          <a:effectLst/>
                          <a:latin typeface="微软雅黑" panose="020B0503020204020204" pitchFamily="34" charset="-122"/>
                          <a:ea typeface="微软雅黑" panose="020B0503020204020204" pitchFamily="34" charset="-122"/>
                        </a:rPr>
                        <a:t>DOUBLE</a:t>
                      </a:r>
                      <a:r>
                        <a:rPr lang="zh-CN" altLang="en-US" sz="1800" kern="100" dirty="0">
                          <a:solidFill>
                            <a:srgbClr val="595959"/>
                          </a:solidFill>
                          <a:effectLst/>
                          <a:latin typeface="微软雅黑" panose="020B0503020204020204" pitchFamily="34" charset="-122"/>
                          <a:ea typeface="微软雅黑" panose="020B0503020204020204" pitchFamily="34" charset="-122"/>
                        </a:rPr>
                        <a:t>类型。例如，</a:t>
                      </a:r>
                      <a:r>
                        <a:rPr lang="en-US" sz="1800" kern="100" dirty="0" err="1">
                          <a:solidFill>
                            <a:srgbClr val="595959"/>
                          </a:solidFill>
                          <a:effectLst/>
                          <a:latin typeface="微软雅黑" panose="020B0503020204020204" pitchFamily="34" charset="-122"/>
                          <a:ea typeface="微软雅黑" panose="020B0503020204020204" pitchFamily="34" charset="-122"/>
                        </a:rPr>
                        <a:t>total_sales</a:t>
                      </a:r>
                      <a:r>
                        <a:rPr lang="en-US" sz="1800" kern="100" dirty="0">
                          <a:solidFill>
                            <a:srgbClr val="595959"/>
                          </a:solidFill>
                          <a:effectLst/>
                          <a:latin typeface="微软雅黑" panose="020B0503020204020204" pitchFamily="34" charset="-122"/>
                          <a:ea typeface="微软雅黑" panose="020B0503020204020204" pitchFamily="34" charset="-122"/>
                        </a:rPr>
                        <a:t> / </a:t>
                      </a:r>
                      <a:r>
                        <a:rPr lang="en-US" sz="1800" kern="100" dirty="0" err="1">
                          <a:solidFill>
                            <a:srgbClr val="595959"/>
                          </a:solidFill>
                          <a:effectLst/>
                          <a:latin typeface="微软雅黑" panose="020B0503020204020204" pitchFamily="34" charset="-122"/>
                          <a:ea typeface="微软雅黑" panose="020B0503020204020204" pitchFamily="34" charset="-122"/>
                        </a:rPr>
                        <a:t>total_orders</a:t>
                      </a:r>
                      <a:endParaRPr lang="en-US" sz="18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算术运算符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1025842" y="2133650"/>
          <a:ext cx="10541972" cy="3912504"/>
        </p:xfrm>
        <a:graphic>
          <a:graphicData uri="http://schemas.openxmlformats.org/drawingml/2006/table">
            <a:tbl>
              <a:tblPr>
                <a:tableStyleId>{5C22544A-7EE6-4342-B048-85BDC9FD1C3A}</a:tableStyleId>
              </a:tblPr>
              <a:tblGrid>
                <a:gridCol w="1571627"/>
                <a:gridCol w="1221829"/>
                <a:gridCol w="1571627"/>
                <a:gridCol w="6176889"/>
              </a:tblGrid>
              <a:tr h="503778">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算术运算符</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48696">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DIV</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DIV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整数类型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对</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进行相除运算，结果为整数（向零取整）。例如，</a:t>
                      </a:r>
                      <a:r>
                        <a:rPr lang="en-US" sz="1600" kern="100" dirty="0" err="1">
                          <a:solidFill>
                            <a:srgbClr val="595959"/>
                          </a:solidFill>
                          <a:effectLst/>
                          <a:latin typeface="微软雅黑" panose="020B0503020204020204" pitchFamily="34" charset="-122"/>
                          <a:ea typeface="微软雅黑" panose="020B0503020204020204" pitchFamily="34" charset="-122"/>
                        </a:rPr>
                        <a:t>total_points</a:t>
                      </a:r>
                      <a:r>
                        <a:rPr lang="en-US" sz="1600" kern="100" dirty="0">
                          <a:solidFill>
                            <a:srgbClr val="595959"/>
                          </a:solidFill>
                          <a:effectLst/>
                          <a:latin typeface="微软雅黑" panose="020B0503020204020204" pitchFamily="34" charset="-122"/>
                          <a:ea typeface="微软雅黑" panose="020B0503020204020204" pitchFamily="34" charset="-122"/>
                        </a:rPr>
                        <a:t> DIV 10</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03778">
                <a:tc>
                  <a:txBody>
                    <a:bodyPr/>
                    <a:lstStyle/>
                    <a:p>
                      <a:pPr algn="ctr">
                        <a:lnSpc>
                          <a:spcPct val="150000"/>
                        </a:lnSpc>
                        <a:spcAft>
                          <a:spcPts val="0"/>
                        </a:spcAft>
                      </a:pPr>
                      <a:r>
                        <a:rPr lang="en-US" altLang="zh-CN" sz="1600" kern="100" dirty="0">
                          <a:solidFill>
                            <a:srgbClr val="595959"/>
                          </a:solidFill>
                          <a:effectLst/>
                          <a:latin typeface="微软雅黑" panose="020B0503020204020204" pitchFamily="34" charset="-122"/>
                          <a:ea typeface="微软雅黑" panose="020B0503020204020204" pitchFamily="34" charset="-122"/>
                        </a:rPr>
                        <a:t>%</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数值类型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对</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进行取余运算。例如，</a:t>
                      </a:r>
                      <a:r>
                        <a:rPr lang="en-US" sz="1600" kern="100" dirty="0" err="1">
                          <a:solidFill>
                            <a:srgbClr val="595959"/>
                          </a:solidFill>
                          <a:effectLst/>
                          <a:latin typeface="微软雅黑" panose="020B0503020204020204" pitchFamily="34" charset="-122"/>
                          <a:ea typeface="微软雅黑" panose="020B0503020204020204" pitchFamily="34" charset="-122"/>
                        </a:rPr>
                        <a:t>order_id</a:t>
                      </a:r>
                      <a:r>
                        <a:rPr lang="en-US" sz="1600" kern="100" dirty="0">
                          <a:solidFill>
                            <a:srgbClr val="595959"/>
                          </a:solidFill>
                          <a:effectLst/>
                          <a:latin typeface="微软雅黑" panose="020B0503020204020204" pitchFamily="34" charset="-122"/>
                          <a:ea typeface="微软雅黑" panose="020B0503020204020204" pitchFamily="34" charset="-122"/>
                        </a:rPr>
                        <a:t> % 2</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03778">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&amp;</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&amp;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数值类型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对</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的二进制位进行逐位逻辑与运算。例如，</a:t>
                      </a:r>
                      <a:r>
                        <a:rPr lang="en-US" sz="1600" kern="100" dirty="0" err="1">
                          <a:solidFill>
                            <a:srgbClr val="595959"/>
                          </a:solidFill>
                          <a:effectLst/>
                          <a:latin typeface="微软雅黑" panose="020B0503020204020204" pitchFamily="34" charset="-122"/>
                          <a:ea typeface="微软雅黑" panose="020B0503020204020204" pitchFamily="34" charset="-122"/>
                        </a:rPr>
                        <a:t>user_flags</a:t>
                      </a:r>
                      <a:r>
                        <a:rPr lang="en-US" sz="1600" kern="100" dirty="0">
                          <a:solidFill>
                            <a:srgbClr val="595959"/>
                          </a:solidFill>
                          <a:effectLst/>
                          <a:latin typeface="微软雅黑" panose="020B0503020204020204" pitchFamily="34" charset="-122"/>
                          <a:ea typeface="微软雅黑" panose="020B0503020204020204" pitchFamily="34" charset="-122"/>
                        </a:rPr>
                        <a:t> &amp; 1</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48696">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数值类型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对</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的二进制位进行逐位逻辑异或运算。例如，</a:t>
                      </a:r>
                      <a:r>
                        <a:rPr lang="en-US" sz="1600" kern="100" dirty="0" err="1">
                          <a:solidFill>
                            <a:srgbClr val="595959"/>
                          </a:solidFill>
                          <a:effectLst/>
                          <a:latin typeface="微软雅黑" panose="020B0503020204020204" pitchFamily="34" charset="-122"/>
                          <a:ea typeface="微软雅黑" panose="020B0503020204020204" pitchFamily="34" charset="-122"/>
                        </a:rPr>
                        <a:t>permission_code</a:t>
                      </a:r>
                      <a:r>
                        <a:rPr lang="en-US" sz="1600" kern="100" dirty="0">
                          <a:solidFill>
                            <a:srgbClr val="595959"/>
                          </a:solidFill>
                          <a:effectLst/>
                          <a:latin typeface="微软雅黑" panose="020B0503020204020204" pitchFamily="34" charset="-122"/>
                          <a:ea typeface="微软雅黑" panose="020B0503020204020204" pitchFamily="34" charset="-122"/>
                        </a:rPr>
                        <a:t> ^ 4</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503778">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数值类型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对</a:t>
                      </a:r>
                      <a:r>
                        <a:rPr lang="en-US"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的二进制位进行逐位取反运算。例如，</a:t>
                      </a:r>
                      <a:r>
                        <a:rPr lang="en-US" altLang="zh-CN" sz="1600" kern="100" dirty="0">
                          <a:solidFill>
                            <a:srgbClr val="595959"/>
                          </a:solidFill>
                          <a:effectLst/>
                          <a:latin typeface="微软雅黑" panose="020B0503020204020204" pitchFamily="34" charset="-122"/>
                          <a:ea typeface="微软雅黑" panose="020B0503020204020204" pitchFamily="34" charset="-122"/>
                        </a:rPr>
                        <a:t>~</a:t>
                      </a:r>
                      <a:r>
                        <a:rPr lang="en-US" sz="1600" kern="100" dirty="0" err="1">
                          <a:solidFill>
                            <a:srgbClr val="595959"/>
                          </a:solidFill>
                          <a:effectLst/>
                          <a:latin typeface="微软雅黑" panose="020B0503020204020204" pitchFamily="34" charset="-122"/>
                          <a:ea typeface="微软雅黑" panose="020B0503020204020204" pitchFamily="34" charset="-122"/>
                        </a:rPr>
                        <a:t>error_code</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1629594"/>
            <a:ext cx="10541971"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接下来，演示如何使用</a:t>
            </a:r>
            <a:r>
              <a:rPr lang="zh-CN" altLang="en-US" sz="2000" dirty="0">
                <a:solidFill>
                  <a:srgbClr val="1369B2"/>
                </a:solidFill>
                <a:latin typeface="微软雅黑" panose="020B0503020204020204" pitchFamily="34" charset="-122"/>
                <a:ea typeface="微软雅黑" panose="020B0503020204020204" pitchFamily="34" charset="-122"/>
              </a:rPr>
              <a:t>算术运算符表</a:t>
            </a:r>
            <a:r>
              <a:rPr lang="zh-CN" altLang="en-US" sz="2000" dirty="0">
                <a:solidFill>
                  <a:srgbClr val="595959"/>
                </a:solidFill>
                <a:latin typeface="微软雅黑" panose="020B0503020204020204" pitchFamily="34" charset="-122"/>
                <a:ea typeface="微软雅黑" panose="020B0503020204020204" pitchFamily="34" charset="-122"/>
              </a:rPr>
              <a:t>中的部分算术运算符进行条件查询。本案例利用</a:t>
            </a:r>
            <a:r>
              <a:rPr lang="zh-CN" altLang="en-US" sz="2000" dirty="0">
                <a:solidFill>
                  <a:srgbClr val="1369B2"/>
                </a:solidFill>
                <a:latin typeface="微软雅黑" panose="020B0503020204020204" pitchFamily="34" charset="-122"/>
                <a:ea typeface="微软雅黑" panose="020B0503020204020204" pitchFamily="34" charset="-122"/>
              </a:rPr>
              <a:t>算术运算符*</a:t>
            </a:r>
            <a:r>
              <a:rPr lang="zh-CN" altLang="en-US" sz="2000" dirty="0">
                <a:solidFill>
                  <a:srgbClr val="595959"/>
                </a:solidFill>
                <a:latin typeface="微软雅黑" panose="020B0503020204020204" pitchFamily="34" charset="-122"/>
                <a:ea typeface="微软雅黑" panose="020B0503020204020204" pitchFamily="34" charset="-122"/>
              </a:rPr>
              <a:t>和</a:t>
            </a:r>
            <a:r>
              <a:rPr lang="en-US" altLang="zh-CN" sz="2000" dirty="0">
                <a:solidFill>
                  <a:srgbClr val="1369B2"/>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计算分区表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中每个订单的金额，并筛选出金额大于</a:t>
            </a:r>
            <a:r>
              <a:rPr lang="en-US" altLang="zh-CN" sz="2000" dirty="0">
                <a:solidFill>
                  <a:srgbClr val="595959"/>
                </a:solidFill>
                <a:latin typeface="微软雅黑" panose="020B0503020204020204" pitchFamily="34" charset="-122"/>
                <a:ea typeface="微软雅黑" panose="020B0503020204020204" pitchFamily="34" charset="-122"/>
              </a:rPr>
              <a:t>1000</a:t>
            </a:r>
            <a:r>
              <a:rPr lang="zh-CN" altLang="en-US" sz="2000" dirty="0">
                <a:solidFill>
                  <a:srgbClr val="595959"/>
                </a:solidFill>
                <a:latin typeface="微软雅黑" panose="020B0503020204020204" pitchFamily="34" charset="-122"/>
                <a:ea typeface="微软雅黑" panose="020B0503020204020204" pitchFamily="34" charset="-122"/>
              </a:rPr>
              <a:t>的订单，返回对应的订单</a:t>
            </a:r>
            <a:r>
              <a:rPr lang="en-US" altLang="zh-CN" sz="2000" dirty="0">
                <a:solidFill>
                  <a:srgbClr val="595959"/>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和订单金额，具体</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算术运算符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矩形 7"/>
          <p:cNvSpPr/>
          <p:nvPr/>
        </p:nvSpPr>
        <p:spPr>
          <a:xfrm>
            <a:off x="1126236" y="3213770"/>
            <a:ext cx="10081537" cy="33673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486694" y="3285778"/>
            <a:ext cx="7371076" cy="336739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SELECT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price * quantity - discount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chapter5.sales_fact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WHERE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&gt; 1000;</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1629594"/>
            <a:ext cx="10541971"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算术运算符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1227924" y="2402450"/>
            <a:ext cx="6523466" cy="38709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75895" y="1629594"/>
            <a:ext cx="5927055"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在条件查询中，</a:t>
            </a:r>
            <a:r>
              <a:rPr lang="zh-CN" altLang="en-US" sz="2000" dirty="0">
                <a:solidFill>
                  <a:srgbClr val="1369B2"/>
                </a:solidFill>
                <a:latin typeface="微软雅黑" panose="020B0503020204020204" pitchFamily="34" charset="-122"/>
                <a:ea typeface="微软雅黑" panose="020B0503020204020204" pitchFamily="34" charset="-122"/>
              </a:rPr>
              <a:t>单一的筛选条件</a:t>
            </a:r>
            <a:r>
              <a:rPr lang="zh-CN" altLang="en-US" sz="2000" dirty="0">
                <a:solidFill>
                  <a:srgbClr val="595959"/>
                </a:solidFill>
                <a:latin typeface="微软雅黑" panose="020B0503020204020204" pitchFamily="34" charset="-122"/>
                <a:ea typeface="微软雅黑" panose="020B0503020204020204" pitchFamily="34" charset="-122"/>
              </a:rPr>
              <a:t>往往难以表达</a:t>
            </a:r>
            <a:r>
              <a:rPr lang="zh-CN" altLang="en-US" sz="2000" dirty="0">
                <a:solidFill>
                  <a:srgbClr val="1369B2"/>
                </a:solidFill>
                <a:latin typeface="微软雅黑" panose="020B0503020204020204" pitchFamily="34" charset="-122"/>
                <a:ea typeface="微软雅黑" panose="020B0503020204020204" pitchFamily="34" charset="-122"/>
              </a:rPr>
              <a:t>复杂</a:t>
            </a:r>
            <a:r>
              <a:rPr lang="zh-CN" altLang="en-US" sz="2000" dirty="0">
                <a:solidFill>
                  <a:srgbClr val="595959"/>
                </a:solidFill>
                <a:latin typeface="微软雅黑" panose="020B0503020204020204" pitchFamily="34" charset="-122"/>
                <a:ea typeface="微软雅黑" panose="020B0503020204020204" pitchFamily="34" charset="-122"/>
              </a:rPr>
              <a:t>的业务规则。实际应用场景中，常常需要对多个筛选条件进行组合，或者在条件中引入</a:t>
            </a:r>
            <a:r>
              <a:rPr lang="zh-CN" altLang="en-US" sz="2000" dirty="0">
                <a:solidFill>
                  <a:srgbClr val="1369B2"/>
                </a:solidFill>
                <a:latin typeface="微软雅黑" panose="020B0503020204020204" pitchFamily="34" charset="-122"/>
                <a:ea typeface="微软雅黑" panose="020B0503020204020204" pitchFamily="34" charset="-122"/>
              </a:rPr>
              <a:t>集合判断</a:t>
            </a:r>
            <a:r>
              <a:rPr lang="zh-CN" altLang="en-US" sz="2000" dirty="0">
                <a:solidFill>
                  <a:srgbClr val="595959"/>
                </a:solidFill>
                <a:latin typeface="微软雅黑" panose="020B0503020204020204" pitchFamily="34" charset="-122"/>
                <a:ea typeface="微软雅黑" panose="020B0503020204020204" pitchFamily="34" charset="-122"/>
              </a:rPr>
              <a:t>。例如，筛选出既满足特定金额要求，又符合指定日期范围的订单；筛选出商品类别属于</a:t>
            </a:r>
            <a:r>
              <a:rPr lang="zh-CN" altLang="en-US" sz="2000" dirty="0">
                <a:solidFill>
                  <a:srgbClr val="1369B2"/>
                </a:solidFill>
                <a:latin typeface="微软雅黑" panose="020B0503020204020204" pitchFamily="34" charset="-122"/>
                <a:ea typeface="微软雅黑" panose="020B0503020204020204" pitchFamily="34" charset="-122"/>
              </a:rPr>
              <a:t>电子产品</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服装</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图书的订单</a:t>
            </a:r>
            <a:r>
              <a:rPr lang="zh-CN" altLang="en-US" sz="2000" dirty="0">
                <a:solidFill>
                  <a:srgbClr val="595959"/>
                </a:solidFill>
                <a:latin typeface="微软雅黑" panose="020B0503020204020204" pitchFamily="34" charset="-122"/>
                <a:ea typeface="微软雅黑" panose="020B0503020204020204" pitchFamily="34" charset="-122"/>
              </a:rPr>
              <a:t>。这类需求仅依靠简单的关系运算符无法实现。为此，</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提供了一系列</a:t>
            </a:r>
            <a:r>
              <a:rPr lang="zh-CN" altLang="en-US" sz="2000" dirty="0">
                <a:solidFill>
                  <a:srgbClr val="1369B2"/>
                </a:solidFill>
                <a:latin typeface="微软雅黑" panose="020B0503020204020204" pitchFamily="34" charset="-122"/>
                <a:ea typeface="微软雅黑" panose="020B0503020204020204" pitchFamily="34" charset="-122"/>
              </a:rPr>
              <a:t>逻辑运算符</a:t>
            </a:r>
            <a:r>
              <a:rPr lang="zh-CN" altLang="en-US" sz="2000" dirty="0">
                <a:solidFill>
                  <a:srgbClr val="595959"/>
                </a:solidFill>
                <a:latin typeface="微软雅黑" panose="020B0503020204020204" pitchFamily="34" charset="-122"/>
                <a:ea typeface="微软雅黑" panose="020B0503020204020204" pitchFamily="34" charset="-122"/>
              </a:rPr>
              <a:t>，用于</a:t>
            </a:r>
            <a:r>
              <a:rPr lang="zh-CN" altLang="en-US" sz="2000" dirty="0">
                <a:solidFill>
                  <a:srgbClr val="1369B2"/>
                </a:solidFill>
                <a:latin typeface="微软雅黑" panose="020B0503020204020204" pitchFamily="34" charset="-122"/>
                <a:ea typeface="微软雅黑" panose="020B0503020204020204" pitchFamily="34" charset="-122"/>
              </a:rPr>
              <a:t>支持更复杂的条件表达</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1701602"/>
            <a:ext cx="5927055"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中逻辑运算符</a:t>
            </a:r>
            <a:r>
              <a:rPr lang="zh-CN" altLang="en-US" sz="2000" dirty="0">
                <a:solidFill>
                  <a:srgbClr val="595959"/>
                </a:solidFill>
                <a:latin typeface="微软雅黑" panose="020B0503020204020204" pitchFamily="34" charset="-122"/>
                <a:ea typeface="微软雅黑" panose="020B0503020204020204" pitchFamily="34" charset="-122"/>
              </a:rPr>
              <a:t>的介绍如表。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198662" y="2596197"/>
          <a:ext cx="9721081" cy="3857933"/>
        </p:xfrm>
        <a:graphic>
          <a:graphicData uri="http://schemas.openxmlformats.org/drawingml/2006/table">
            <a:tbl>
              <a:tblPr>
                <a:tableStyleId>{5C22544A-7EE6-4342-B048-85BDC9FD1C3A}</a:tableStyleId>
              </a:tblPr>
              <a:tblGrid>
                <a:gridCol w="1345996"/>
                <a:gridCol w="1420773"/>
                <a:gridCol w="2018994"/>
                <a:gridCol w="4935318"/>
              </a:tblGrid>
              <a:tr h="498493">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逻辑运算符</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语法</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rPr>
                        <a:t>描述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53174">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AND</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AND B</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BOOLEAN</a:t>
                      </a:r>
                      <a:r>
                        <a:rPr lang="zh-CN" altLang="en-US" sz="1600" kern="100" dirty="0">
                          <a:solidFill>
                            <a:srgbClr val="595959"/>
                          </a:solidFill>
                          <a:effectLst/>
                          <a:latin typeface="微软雅黑" panose="020B0503020204020204" pitchFamily="34" charset="-122"/>
                          <a:ea typeface="微软雅黑" panose="020B0503020204020204" pitchFamily="34" charset="-122"/>
                        </a:rPr>
                        <a:t>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a:solidFill>
                            <a:srgbClr val="595959"/>
                          </a:solidFill>
                          <a:effectLst/>
                          <a:latin typeface="微软雅黑" panose="020B0503020204020204" pitchFamily="34" charset="-122"/>
                          <a:ea typeface="微软雅黑" panose="020B0503020204020204" pitchFamily="34" charset="-122"/>
                        </a:rPr>
                        <a:t>若</a:t>
                      </a:r>
                      <a:r>
                        <a:rPr lang="en-US" altLang="zh-CN" sz="1600" kern="100">
                          <a:solidFill>
                            <a:srgbClr val="595959"/>
                          </a:solidFill>
                          <a:effectLst/>
                          <a:latin typeface="微软雅黑" panose="020B0503020204020204" pitchFamily="34" charset="-122"/>
                          <a:ea typeface="微软雅黑" panose="020B0503020204020204" pitchFamily="34" charset="-122"/>
                        </a:rPr>
                        <a:t>A</a:t>
                      </a:r>
                      <a:r>
                        <a:rPr lang="zh-CN" altLang="en-US" sz="1600" kern="100">
                          <a:solidFill>
                            <a:srgbClr val="595959"/>
                          </a:solidFill>
                          <a:effectLst/>
                          <a:latin typeface="微软雅黑" panose="020B0503020204020204" pitchFamily="34" charset="-122"/>
                          <a:ea typeface="微软雅黑" panose="020B0503020204020204" pitchFamily="34" charset="-122"/>
                        </a:rPr>
                        <a:t>和</a:t>
                      </a:r>
                      <a:r>
                        <a:rPr lang="en-US" altLang="zh-CN" sz="1600" kern="100">
                          <a:solidFill>
                            <a:srgbClr val="595959"/>
                          </a:solidFill>
                          <a:effectLst/>
                          <a:latin typeface="微软雅黑" panose="020B0503020204020204" pitchFamily="34" charset="-122"/>
                          <a:ea typeface="微软雅黑" panose="020B0503020204020204" pitchFamily="34" charset="-122"/>
                        </a:rPr>
                        <a:t>B</a:t>
                      </a:r>
                      <a:r>
                        <a:rPr lang="zh-CN" altLang="en-US" sz="1600" kern="100">
                          <a:solidFill>
                            <a:srgbClr val="595959"/>
                          </a:solidFill>
                          <a:effectLst/>
                          <a:latin typeface="微软雅黑" panose="020B0503020204020204" pitchFamily="34" charset="-122"/>
                          <a:ea typeface="微软雅黑" panose="020B0503020204020204" pitchFamily="34" charset="-122"/>
                        </a:rPr>
                        <a:t>均为</a:t>
                      </a:r>
                      <a:r>
                        <a:rPr lang="en-US" altLang="zh-CN" sz="1600" kern="100">
                          <a:solidFill>
                            <a:srgbClr val="595959"/>
                          </a:solidFill>
                          <a:effectLst/>
                          <a:latin typeface="微软雅黑" panose="020B0503020204020204" pitchFamily="34" charset="-122"/>
                          <a:ea typeface="微软雅黑" panose="020B0503020204020204" pitchFamily="34" charset="-122"/>
                        </a:rPr>
                        <a:t>TRUE</a:t>
                      </a:r>
                      <a:r>
                        <a:rPr lang="zh-CN" altLang="en-US" sz="1600" kern="100">
                          <a:solidFill>
                            <a:srgbClr val="595959"/>
                          </a:solidFill>
                          <a:effectLst/>
                          <a:latin typeface="微软雅黑" panose="020B0503020204020204" pitchFamily="34" charset="-122"/>
                          <a:ea typeface="微软雅黑" panose="020B0503020204020204" pitchFamily="34" charset="-122"/>
                        </a:rPr>
                        <a:t>，则返回</a:t>
                      </a:r>
                      <a:r>
                        <a:rPr lang="en-US" altLang="zh-CN" sz="1600" kern="100">
                          <a:solidFill>
                            <a:srgbClr val="595959"/>
                          </a:solidFill>
                          <a:effectLst/>
                          <a:latin typeface="微软雅黑" panose="020B0503020204020204" pitchFamily="34" charset="-122"/>
                          <a:ea typeface="微软雅黑" panose="020B0503020204020204" pitchFamily="34" charset="-122"/>
                        </a:rPr>
                        <a:t>TRUE</a:t>
                      </a:r>
                      <a:r>
                        <a:rPr lang="zh-CN" altLang="en-US" sz="1600" kern="100">
                          <a:solidFill>
                            <a:srgbClr val="595959"/>
                          </a:solidFill>
                          <a:effectLst/>
                          <a:latin typeface="微软雅黑" panose="020B0503020204020204" pitchFamily="34" charset="-122"/>
                          <a:ea typeface="微软雅黑" panose="020B0503020204020204" pitchFamily="34" charset="-122"/>
                        </a:rPr>
                        <a:t>；若任意一个操作数为</a:t>
                      </a:r>
                      <a:r>
                        <a:rPr lang="en-US" altLang="zh-CN" sz="1600" kern="100">
                          <a:solidFill>
                            <a:srgbClr val="595959"/>
                          </a:solidFill>
                          <a:effectLst/>
                          <a:latin typeface="微软雅黑" panose="020B0503020204020204" pitchFamily="34" charset="-122"/>
                          <a:ea typeface="微软雅黑" panose="020B0503020204020204" pitchFamily="34" charset="-122"/>
                        </a:rPr>
                        <a:t>FALSE</a:t>
                      </a:r>
                      <a:r>
                        <a:rPr lang="zh-CN" altLang="en-US" sz="1600" kern="100">
                          <a:solidFill>
                            <a:srgbClr val="595959"/>
                          </a:solidFill>
                          <a:effectLst/>
                          <a:latin typeface="微软雅黑" panose="020B0503020204020204" pitchFamily="34" charset="-122"/>
                          <a:ea typeface="微软雅黑" panose="020B0503020204020204" pitchFamily="34" charset="-122"/>
                        </a:rPr>
                        <a:t>，则返回</a:t>
                      </a:r>
                      <a:r>
                        <a:rPr lang="en-US" altLang="zh-CN" sz="1600" kern="100">
                          <a:solidFill>
                            <a:srgbClr val="595959"/>
                          </a:solidFill>
                          <a:effectLst/>
                          <a:latin typeface="微软雅黑" panose="020B0503020204020204" pitchFamily="34" charset="-122"/>
                          <a:ea typeface="微软雅黑" panose="020B0503020204020204" pitchFamily="34" charset="-122"/>
                        </a:rPr>
                        <a:t>FALSE</a:t>
                      </a:r>
                      <a:r>
                        <a:rPr lang="zh-CN" altLang="en-US" sz="1600" kern="100">
                          <a:solidFill>
                            <a:srgbClr val="595959"/>
                          </a:solidFill>
                          <a:effectLst/>
                          <a:latin typeface="微软雅黑" panose="020B0503020204020204" pitchFamily="34" charset="-122"/>
                          <a:ea typeface="微软雅黑" panose="020B0503020204020204" pitchFamily="34" charset="-122"/>
                        </a:rPr>
                        <a:t>。当任意一个操作数为</a:t>
                      </a:r>
                      <a:r>
                        <a:rPr lang="en-US" altLang="zh-CN" sz="1600" kern="100">
                          <a:solidFill>
                            <a:srgbClr val="595959"/>
                          </a:solidFill>
                          <a:effectLst/>
                          <a:latin typeface="微软雅黑" panose="020B0503020204020204" pitchFamily="34" charset="-122"/>
                          <a:ea typeface="微软雅黑" panose="020B0503020204020204" pitchFamily="34" charset="-122"/>
                        </a:rPr>
                        <a:t>NULL</a:t>
                      </a:r>
                      <a:r>
                        <a:rPr lang="zh-CN" altLang="en-US" sz="1600" kern="100">
                          <a:solidFill>
                            <a:srgbClr val="595959"/>
                          </a:solidFill>
                          <a:effectLst/>
                          <a:latin typeface="微软雅黑" panose="020B0503020204020204" pitchFamily="34" charset="-122"/>
                          <a:ea typeface="微软雅黑" panose="020B0503020204020204" pitchFamily="34" charset="-122"/>
                        </a:rPr>
                        <a:t>且另一个操作数不为</a:t>
                      </a:r>
                      <a:r>
                        <a:rPr lang="en-US" altLang="zh-CN" sz="1600" kern="100">
                          <a:solidFill>
                            <a:srgbClr val="595959"/>
                          </a:solidFill>
                          <a:effectLst/>
                          <a:latin typeface="微软雅黑" panose="020B0503020204020204" pitchFamily="34" charset="-122"/>
                          <a:ea typeface="微软雅黑" panose="020B0503020204020204" pitchFamily="34" charset="-122"/>
                        </a:rPr>
                        <a:t>FALSE</a:t>
                      </a:r>
                      <a:r>
                        <a:rPr lang="zh-CN" altLang="en-US" sz="1600" kern="100">
                          <a:solidFill>
                            <a:srgbClr val="595959"/>
                          </a:solidFill>
                          <a:effectLst/>
                          <a:latin typeface="微软雅黑" panose="020B0503020204020204" pitchFamily="34" charset="-122"/>
                          <a:ea typeface="微软雅黑" panose="020B0503020204020204" pitchFamily="34" charset="-122"/>
                        </a:rPr>
                        <a:t>时，返回</a:t>
                      </a:r>
                      <a:r>
                        <a:rPr lang="en-US" altLang="zh-CN" sz="1600" kern="100">
                          <a:solidFill>
                            <a:srgbClr val="595959"/>
                          </a:solidFill>
                          <a:effectLst/>
                          <a:latin typeface="微软雅黑" panose="020B0503020204020204" pitchFamily="34" charset="-122"/>
                          <a:ea typeface="微软雅黑" panose="020B0503020204020204" pitchFamily="34" charset="-122"/>
                        </a:rPr>
                        <a:t>NULL</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253174">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OR</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A OR B</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BOOLEAN</a:t>
                      </a:r>
                      <a:r>
                        <a:rPr lang="zh-CN" altLang="en-US" sz="1600" kern="100" dirty="0">
                          <a:solidFill>
                            <a:srgbClr val="595959"/>
                          </a:solidFill>
                          <a:effectLst/>
                          <a:latin typeface="微软雅黑" panose="020B0503020204020204" pitchFamily="34" charset="-122"/>
                          <a:ea typeface="微软雅黑" panose="020B0503020204020204" pitchFamily="34" charset="-122"/>
                        </a:rPr>
                        <a:t>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altLang="zh-CN"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和</a:t>
                      </a:r>
                      <a:r>
                        <a:rPr lang="en-US" altLang="zh-CN" sz="1600" kern="100" dirty="0">
                          <a:solidFill>
                            <a:srgbClr val="595959"/>
                          </a:solidFill>
                          <a:effectLst/>
                          <a:latin typeface="微软雅黑" panose="020B0503020204020204" pitchFamily="34" charset="-122"/>
                          <a:ea typeface="微软雅黑" panose="020B0503020204020204" pitchFamily="34" charset="-122"/>
                        </a:rPr>
                        <a:t>B</a:t>
                      </a:r>
                      <a:r>
                        <a:rPr lang="zh-CN" altLang="en-US" sz="1600" kern="100" dirty="0">
                          <a:solidFill>
                            <a:srgbClr val="595959"/>
                          </a:solidFill>
                          <a:effectLst/>
                          <a:latin typeface="微软雅黑" panose="020B0503020204020204" pitchFamily="34" charset="-122"/>
                          <a:ea typeface="微软雅黑" panose="020B0503020204020204" pitchFamily="34" charset="-122"/>
                        </a:rPr>
                        <a:t>均为</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；若任意一个操作数为</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。当任意一个操作数为</a:t>
                      </a:r>
                      <a:r>
                        <a:rPr lang="en-US" altLang="zh-CN"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且另一个操作数不为</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时，返回</a:t>
                      </a:r>
                      <a:r>
                        <a:rPr lang="en-US" altLang="zh-CN" sz="1600" kern="100" dirty="0">
                          <a:solidFill>
                            <a:srgbClr val="595959"/>
                          </a:solidFill>
                          <a:effectLst/>
                          <a:latin typeface="微软雅黑" panose="020B0503020204020204" pitchFamily="34" charset="-122"/>
                          <a:ea typeface="微软雅黑" panose="020B0503020204020204" pitchFamily="34" charset="-122"/>
                        </a:rPr>
                        <a:t>NULL</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853092">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NOT</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NOT A</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BOOLEAN</a:t>
                      </a:r>
                      <a:r>
                        <a:rPr lang="zh-CN" altLang="en-US" sz="1600" kern="100">
                          <a:solidFill>
                            <a:srgbClr val="595959"/>
                          </a:solidFill>
                          <a:effectLst/>
                          <a:latin typeface="微软雅黑" panose="020B0503020204020204" pitchFamily="34" charset="-122"/>
                          <a:ea typeface="微软雅黑" panose="020B0503020204020204" pitchFamily="34" charset="-122"/>
                        </a:rPr>
                        <a:t>类型</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altLang="zh-CN"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altLang="zh-CN"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。当</a:t>
                      </a:r>
                      <a:r>
                        <a:rPr lang="en-US" altLang="zh-CN"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为</a:t>
                      </a:r>
                      <a:r>
                        <a:rPr lang="en-US" altLang="zh-CN"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时，返回</a:t>
                      </a:r>
                      <a:r>
                        <a:rPr lang="en-US" altLang="zh-CN" sz="1600" kern="100" dirty="0">
                          <a:solidFill>
                            <a:srgbClr val="595959"/>
                          </a:solidFill>
                          <a:effectLst/>
                          <a:latin typeface="微软雅黑" panose="020B0503020204020204" pitchFamily="34" charset="-122"/>
                          <a:ea typeface="微软雅黑" panose="020B0503020204020204" pitchFamily="34" charset="-122"/>
                        </a:rPr>
                        <a:t>NULL</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3" name="表格 2"/>
          <p:cNvGraphicFramePr>
            <a:graphicFrameLocks noGrp="1"/>
          </p:cNvGraphicFramePr>
          <p:nvPr/>
        </p:nvGraphicFramePr>
        <p:xfrm>
          <a:off x="1025842" y="1989634"/>
          <a:ext cx="9821891" cy="4446939"/>
        </p:xfrm>
        <a:graphic>
          <a:graphicData uri="http://schemas.openxmlformats.org/drawingml/2006/table">
            <a:tbl>
              <a:tblPr>
                <a:tableStyleId>{5C22544A-7EE6-4342-B048-85BDC9FD1C3A}</a:tableStyleId>
              </a:tblPr>
              <a:tblGrid>
                <a:gridCol w="1627227"/>
                <a:gridCol w="1626080"/>
                <a:gridCol w="1951985"/>
                <a:gridCol w="4616599"/>
              </a:tblGrid>
              <a:tr h="792088">
                <a:tc>
                  <a:txBody>
                    <a:bodyPr/>
                    <a:lstStyle/>
                    <a:p>
                      <a:pPr algn="ctr">
                        <a:lnSpc>
                          <a:spcPct val="150000"/>
                        </a:lnSpc>
                        <a:spcAft>
                          <a:spcPts val="0"/>
                        </a:spcAft>
                      </a:pPr>
                      <a:r>
                        <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逻辑运算符</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665629">
                <a:tc>
                  <a:txBody>
                    <a:bodyPr/>
                    <a:lstStyle/>
                    <a:p>
                      <a:pPr algn="ctr">
                        <a:lnSpc>
                          <a:spcPct val="150000"/>
                        </a:lnSpc>
                        <a:spcAft>
                          <a:spcPts val="0"/>
                        </a:spcAft>
                      </a:pPr>
                      <a:r>
                        <a:rPr lang="en-US" altLang="zh-CN" sz="1800" b="0" kern="100" dirty="0">
                          <a:solidFill>
                            <a:srgbClr val="595959"/>
                          </a:solidFill>
                          <a:effectLst/>
                          <a:latin typeface="微软雅黑" panose="020B0503020204020204" pitchFamily="34" charset="-122"/>
                          <a:ea typeface="微软雅黑" panose="020B0503020204020204" pitchFamily="34" charset="-122"/>
                        </a:rPr>
                        <a:t>!</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b="0" kern="100">
                          <a:solidFill>
                            <a:srgbClr val="595959"/>
                          </a:solidFill>
                          <a:effectLst/>
                          <a:latin typeface="微软雅黑" panose="020B0503020204020204" pitchFamily="34" charset="-122"/>
                          <a:ea typeface="微软雅黑" panose="020B0503020204020204" pitchFamily="34" charset="-122"/>
                        </a:rPr>
                        <a:t>! A</a:t>
                      </a:r>
                      <a:endParaRPr lang="en-US" sz="1800" b="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b="0" kern="100">
                          <a:solidFill>
                            <a:srgbClr val="595959"/>
                          </a:solidFill>
                          <a:effectLst/>
                          <a:latin typeface="微软雅黑" panose="020B0503020204020204" pitchFamily="34" charset="-122"/>
                          <a:ea typeface="微软雅黑" panose="020B0503020204020204" pitchFamily="34" charset="-122"/>
                        </a:rPr>
                        <a:t>BOOLEAN</a:t>
                      </a:r>
                      <a:r>
                        <a:rPr lang="zh-CN" altLang="en-US" sz="1800" b="0" kern="100">
                          <a:solidFill>
                            <a:srgbClr val="595959"/>
                          </a:solidFill>
                          <a:effectLst/>
                          <a:latin typeface="微软雅黑" panose="020B0503020204020204" pitchFamily="34" charset="-122"/>
                          <a:ea typeface="微软雅黑" panose="020B0503020204020204" pitchFamily="34" charset="-122"/>
                        </a:rPr>
                        <a:t>类型</a:t>
                      </a:r>
                      <a:endParaRPr lang="zh-CN" altLang="en-US" sz="1800" b="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b="0" kern="100" dirty="0">
                          <a:solidFill>
                            <a:srgbClr val="595959"/>
                          </a:solidFill>
                          <a:effectLst/>
                          <a:latin typeface="微软雅黑" panose="020B0503020204020204" pitchFamily="34" charset="-122"/>
                          <a:ea typeface="微软雅黑" panose="020B0503020204020204" pitchFamily="34" charset="-122"/>
                        </a:rPr>
                        <a:t>与</a:t>
                      </a:r>
                      <a:r>
                        <a:rPr lang="en-US" sz="1800" b="0" kern="100" dirty="0">
                          <a:solidFill>
                            <a:srgbClr val="595959"/>
                          </a:solidFill>
                          <a:effectLst/>
                          <a:latin typeface="微软雅黑" panose="020B0503020204020204" pitchFamily="34" charset="-122"/>
                          <a:ea typeface="微软雅黑" panose="020B0503020204020204" pitchFamily="34" charset="-122"/>
                        </a:rPr>
                        <a:t>NOT</a:t>
                      </a:r>
                      <a:r>
                        <a:rPr lang="zh-CN" altLang="en-US" sz="1800" b="0" kern="100" dirty="0">
                          <a:solidFill>
                            <a:srgbClr val="595959"/>
                          </a:solidFill>
                          <a:effectLst/>
                          <a:latin typeface="微软雅黑" panose="020B0503020204020204" pitchFamily="34" charset="-122"/>
                          <a:ea typeface="微软雅黑" panose="020B0503020204020204" pitchFamily="34" charset="-122"/>
                        </a:rPr>
                        <a:t>的作用相同</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2989222">
                <a:tc>
                  <a:txBody>
                    <a:bodyPr/>
                    <a:lstStyle/>
                    <a:p>
                      <a:pPr algn="ctr">
                        <a:lnSpc>
                          <a:spcPct val="150000"/>
                        </a:lnSpc>
                        <a:spcAft>
                          <a:spcPts val="0"/>
                        </a:spcAft>
                      </a:pPr>
                      <a:r>
                        <a:rPr lang="en-US" sz="1800" b="0" kern="100" dirty="0">
                          <a:solidFill>
                            <a:srgbClr val="595959"/>
                          </a:solidFill>
                          <a:effectLst/>
                          <a:latin typeface="微软雅黑" panose="020B0503020204020204" pitchFamily="34" charset="-122"/>
                          <a:ea typeface="微软雅黑" panose="020B0503020204020204" pitchFamily="34" charset="-122"/>
                        </a:rPr>
                        <a:t>IN</a:t>
                      </a:r>
                      <a:endParaRPr 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800" b="0" kern="100" dirty="0">
                          <a:solidFill>
                            <a:srgbClr val="595959"/>
                          </a:solidFill>
                          <a:effectLst/>
                          <a:latin typeface="微软雅黑" panose="020B0503020204020204" pitchFamily="34" charset="-122"/>
                          <a:ea typeface="微软雅黑" panose="020B0503020204020204" pitchFamily="34" charset="-122"/>
                        </a:rPr>
                        <a:t>A IN (</a:t>
                      </a:r>
                      <a:r>
                        <a:rPr lang="en-US" sz="1800" b="0" kern="100" dirty="0" err="1">
                          <a:solidFill>
                            <a:srgbClr val="595959"/>
                          </a:solidFill>
                          <a:effectLst/>
                          <a:latin typeface="微软雅黑" panose="020B0503020204020204" pitchFamily="34" charset="-122"/>
                          <a:ea typeface="微软雅黑" panose="020B0503020204020204" pitchFamily="34" charset="-122"/>
                        </a:rPr>
                        <a:t>val,val</a:t>
                      </a:r>
                      <a:r>
                        <a:rPr lang="en-US" sz="1800" b="0" kern="100" dirty="0">
                          <a:solidFill>
                            <a:srgbClr val="595959"/>
                          </a:solidFill>
                          <a:effectLst/>
                          <a:latin typeface="微软雅黑" panose="020B0503020204020204" pitchFamily="34" charset="-122"/>
                          <a:ea typeface="微软雅黑" panose="020B0503020204020204" pitchFamily="34" charset="-122"/>
                        </a:rPr>
                        <a:t>,…)</a:t>
                      </a:r>
                      <a:endParaRPr 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800" b="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800" b="0" kern="100" dirty="0">
                          <a:solidFill>
                            <a:srgbClr val="595959"/>
                          </a:solidFill>
                          <a:effectLst/>
                          <a:latin typeface="微软雅黑" panose="020B0503020204020204" pitchFamily="34" charset="-122"/>
                          <a:ea typeface="微软雅黑" panose="020B0503020204020204" pitchFamily="34" charset="-122"/>
                        </a:rPr>
                        <a:t>小括号中的内容可以是常量列表，也可以是返回单字段标量值的子查询。若</a:t>
                      </a:r>
                      <a:r>
                        <a:rPr lang="en-US" altLang="zh-CN" sz="1800" b="0" kern="100" dirty="0">
                          <a:solidFill>
                            <a:srgbClr val="595959"/>
                          </a:solidFill>
                          <a:effectLst/>
                          <a:latin typeface="微软雅黑" panose="020B0503020204020204" pitchFamily="34" charset="-122"/>
                          <a:ea typeface="微软雅黑" panose="020B0503020204020204" pitchFamily="34" charset="-122"/>
                        </a:rPr>
                        <a:t>A</a:t>
                      </a:r>
                      <a:r>
                        <a:rPr lang="zh-CN" altLang="en-US" sz="1800" b="0" kern="100" dirty="0">
                          <a:solidFill>
                            <a:srgbClr val="595959"/>
                          </a:solidFill>
                          <a:effectLst/>
                          <a:latin typeface="微软雅黑" panose="020B0503020204020204" pitchFamily="34" charset="-122"/>
                          <a:ea typeface="微软雅黑" panose="020B0503020204020204" pitchFamily="34" charset="-122"/>
                        </a:rPr>
                        <a:t>存在于列表或子查询结果中，则返回</a:t>
                      </a:r>
                      <a:r>
                        <a:rPr lang="en-US" altLang="zh-CN" sz="1800" b="0" kern="100" dirty="0">
                          <a:solidFill>
                            <a:srgbClr val="595959"/>
                          </a:solidFill>
                          <a:effectLst/>
                          <a:latin typeface="微软雅黑" panose="020B0503020204020204" pitchFamily="34" charset="-122"/>
                          <a:ea typeface="微软雅黑" panose="020B0503020204020204" pitchFamily="34" charset="-122"/>
                        </a:rPr>
                        <a:t>TRUE</a:t>
                      </a:r>
                      <a:r>
                        <a:rPr lang="zh-CN" altLang="en-US" sz="1800" b="0" kern="100" dirty="0">
                          <a:solidFill>
                            <a:srgbClr val="595959"/>
                          </a:solidFill>
                          <a:effectLst/>
                          <a:latin typeface="微软雅黑" panose="020B0503020204020204" pitchFamily="34" charset="-122"/>
                          <a:ea typeface="微软雅黑" panose="020B0503020204020204" pitchFamily="34" charset="-122"/>
                        </a:rPr>
                        <a:t>；若不存在，则返回</a:t>
                      </a:r>
                      <a:r>
                        <a:rPr lang="en-US" altLang="zh-CN" sz="1800" b="0" kern="100" dirty="0">
                          <a:solidFill>
                            <a:srgbClr val="595959"/>
                          </a:solidFill>
                          <a:effectLst/>
                          <a:latin typeface="微软雅黑" panose="020B0503020204020204" pitchFamily="34" charset="-122"/>
                          <a:ea typeface="微软雅黑" panose="020B0503020204020204" pitchFamily="34" charset="-122"/>
                        </a:rPr>
                        <a:t>FALSE</a:t>
                      </a:r>
                      <a:r>
                        <a:rPr lang="zh-CN" altLang="en-US" sz="1800" b="0" kern="100" dirty="0">
                          <a:solidFill>
                            <a:srgbClr val="595959"/>
                          </a:solidFill>
                          <a:effectLst/>
                          <a:latin typeface="微软雅黑" panose="020B0503020204020204" pitchFamily="34" charset="-122"/>
                          <a:ea typeface="微软雅黑" panose="020B0503020204020204" pitchFamily="34" charset="-122"/>
                        </a:rPr>
                        <a:t>。当列表或子查询的结果中包含</a:t>
                      </a:r>
                      <a:r>
                        <a:rPr lang="en-US" altLang="zh-CN" sz="1800" b="0" kern="100" dirty="0">
                          <a:solidFill>
                            <a:srgbClr val="595959"/>
                          </a:solidFill>
                          <a:effectLst/>
                          <a:latin typeface="微软雅黑" panose="020B0503020204020204" pitchFamily="34" charset="-122"/>
                          <a:ea typeface="微软雅黑" panose="020B0503020204020204" pitchFamily="34" charset="-122"/>
                        </a:rPr>
                        <a:t>NULL</a:t>
                      </a:r>
                      <a:r>
                        <a:rPr lang="zh-CN" altLang="en-US" sz="1800" b="0" kern="100" dirty="0">
                          <a:solidFill>
                            <a:srgbClr val="595959"/>
                          </a:solidFill>
                          <a:effectLst/>
                          <a:latin typeface="微软雅黑" panose="020B0503020204020204" pitchFamily="34" charset="-122"/>
                          <a:ea typeface="微软雅黑" panose="020B0503020204020204" pitchFamily="34" charset="-122"/>
                        </a:rPr>
                        <a:t>且</a:t>
                      </a:r>
                      <a:r>
                        <a:rPr lang="en-US" altLang="zh-CN" sz="1800" b="0" kern="100" dirty="0">
                          <a:solidFill>
                            <a:srgbClr val="595959"/>
                          </a:solidFill>
                          <a:effectLst/>
                          <a:latin typeface="微软雅黑" panose="020B0503020204020204" pitchFamily="34" charset="-122"/>
                          <a:ea typeface="微软雅黑" panose="020B0503020204020204" pitchFamily="34" charset="-122"/>
                        </a:rPr>
                        <a:t>A</a:t>
                      </a:r>
                      <a:r>
                        <a:rPr lang="zh-CN" altLang="en-US" sz="1800" b="0" kern="100" dirty="0">
                          <a:solidFill>
                            <a:srgbClr val="595959"/>
                          </a:solidFill>
                          <a:effectLst/>
                          <a:latin typeface="微软雅黑" panose="020B0503020204020204" pitchFamily="34" charset="-122"/>
                          <a:ea typeface="微软雅黑" panose="020B0503020204020204" pitchFamily="34" charset="-122"/>
                        </a:rPr>
                        <a:t>不存在时，返回</a:t>
                      </a:r>
                      <a:r>
                        <a:rPr lang="en-US" altLang="zh-CN" sz="1800" b="0" kern="100" dirty="0">
                          <a:solidFill>
                            <a:srgbClr val="595959"/>
                          </a:solidFill>
                          <a:effectLst/>
                          <a:latin typeface="微软雅黑" panose="020B0503020204020204" pitchFamily="34" charset="-122"/>
                          <a:ea typeface="微软雅黑" panose="020B0503020204020204" pitchFamily="34" charset="-122"/>
                        </a:rPr>
                        <a:t>NULL</a:t>
                      </a:r>
                      <a:endParaRPr lang="zh-CN" altLang="en-US" sz="1800" b="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graphicFrame>
        <p:nvGraphicFramePr>
          <p:cNvPr id="2" name="表格 1"/>
          <p:cNvGraphicFramePr>
            <a:graphicFrameLocks noGrp="1"/>
          </p:cNvGraphicFramePr>
          <p:nvPr/>
        </p:nvGraphicFramePr>
        <p:xfrm>
          <a:off x="1025842" y="1989635"/>
          <a:ext cx="9742185" cy="4348220"/>
        </p:xfrm>
        <a:graphic>
          <a:graphicData uri="http://schemas.openxmlformats.org/drawingml/2006/table">
            <a:tbl>
              <a:tblPr>
                <a:tableStyleId>{5C22544A-7EE6-4342-B048-85BDC9FD1C3A}</a:tableStyleId>
              </a:tblPr>
              <a:tblGrid>
                <a:gridCol w="1614022"/>
                <a:gridCol w="1612884"/>
                <a:gridCol w="1936144"/>
                <a:gridCol w="4579135"/>
              </a:tblGrid>
              <a:tr h="963946">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逻辑运算符</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语法</a:t>
                      </a:r>
                      <a:endParaRPr 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操作数类型</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rPr>
                        <a:t>描述</a:t>
                      </a:r>
                      <a:endParaRPr lang="zh-CN" altLang="en-US" sz="1600" b="1"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1400767">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NOT IN</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dirty="0">
                          <a:solidFill>
                            <a:srgbClr val="595959"/>
                          </a:solidFill>
                          <a:effectLst/>
                          <a:latin typeface="微软雅黑" panose="020B0503020204020204" pitchFamily="34" charset="-122"/>
                          <a:ea typeface="微软雅黑" panose="020B0503020204020204" pitchFamily="34" charset="-122"/>
                        </a:rPr>
                        <a:t>A NOT IN (</a:t>
                      </a:r>
                      <a:r>
                        <a:rPr lang="en-US" sz="1600" kern="100" dirty="0" err="1">
                          <a:solidFill>
                            <a:srgbClr val="595959"/>
                          </a:solidFill>
                          <a:effectLst/>
                          <a:latin typeface="微软雅黑" panose="020B0503020204020204" pitchFamily="34" charset="-122"/>
                          <a:ea typeface="微软雅黑" panose="020B0503020204020204" pitchFamily="34" charset="-122"/>
                        </a:rPr>
                        <a:t>val,val</a:t>
                      </a:r>
                      <a:r>
                        <a:rPr lang="en-US" sz="1600" kern="100" dirty="0">
                          <a:solidFill>
                            <a:srgbClr val="595959"/>
                          </a:solidFill>
                          <a:effectLst/>
                          <a:latin typeface="微软雅黑" panose="020B0503020204020204" pitchFamily="34" charset="-122"/>
                          <a:ea typeface="微软雅黑" panose="020B0503020204020204" pitchFamily="34" charset="-122"/>
                        </a:rPr>
                        <a:t>,…)</a:t>
                      </a:r>
                      <a:endParaRPr 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原生数据类型</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若</a:t>
                      </a:r>
                      <a:r>
                        <a:rPr lang="en-US" altLang="zh-CN"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不存在于列表或子查询结果中，则返回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；若存在，则返回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r>
                        <a:rPr lang="zh-CN" altLang="en-US" sz="1600" kern="100" dirty="0">
                          <a:solidFill>
                            <a:srgbClr val="595959"/>
                          </a:solidFill>
                          <a:effectLst/>
                          <a:latin typeface="微软雅黑" panose="020B0503020204020204" pitchFamily="34" charset="-122"/>
                          <a:ea typeface="微软雅黑" panose="020B0503020204020204" pitchFamily="34" charset="-122"/>
                        </a:rPr>
                        <a:t>。当列表或子查询的结果中包含</a:t>
                      </a:r>
                      <a:r>
                        <a:rPr lang="en-US" altLang="zh-CN" sz="1600" kern="100" dirty="0">
                          <a:solidFill>
                            <a:srgbClr val="595959"/>
                          </a:solidFill>
                          <a:effectLst/>
                          <a:latin typeface="微软雅黑" panose="020B0503020204020204" pitchFamily="34" charset="-122"/>
                          <a:ea typeface="微软雅黑" panose="020B0503020204020204" pitchFamily="34" charset="-122"/>
                        </a:rPr>
                        <a:t>NULL</a:t>
                      </a:r>
                      <a:r>
                        <a:rPr lang="zh-CN" altLang="en-US" sz="1600" kern="100" dirty="0">
                          <a:solidFill>
                            <a:srgbClr val="595959"/>
                          </a:solidFill>
                          <a:effectLst/>
                          <a:latin typeface="微软雅黑" panose="020B0503020204020204" pitchFamily="34" charset="-122"/>
                          <a:ea typeface="微软雅黑" panose="020B0503020204020204" pitchFamily="34" charset="-122"/>
                        </a:rPr>
                        <a:t>且</a:t>
                      </a:r>
                      <a:r>
                        <a:rPr lang="en-US" altLang="zh-CN" sz="1600" kern="100" dirty="0">
                          <a:solidFill>
                            <a:srgbClr val="595959"/>
                          </a:solidFill>
                          <a:effectLst/>
                          <a:latin typeface="微软雅黑" panose="020B0503020204020204" pitchFamily="34" charset="-122"/>
                          <a:ea typeface="微软雅黑" panose="020B0503020204020204" pitchFamily="34" charset="-122"/>
                        </a:rPr>
                        <a:t>A</a:t>
                      </a:r>
                      <a:r>
                        <a:rPr lang="zh-CN" altLang="en-US" sz="1600" kern="100" dirty="0">
                          <a:solidFill>
                            <a:srgbClr val="595959"/>
                          </a:solidFill>
                          <a:effectLst/>
                          <a:latin typeface="微软雅黑" panose="020B0503020204020204" pitchFamily="34" charset="-122"/>
                          <a:ea typeface="微软雅黑" panose="020B0503020204020204" pitchFamily="34" charset="-122"/>
                        </a:rPr>
                        <a:t>不存在时，返回</a:t>
                      </a:r>
                      <a:r>
                        <a:rPr lang="en-US" altLang="zh-CN" sz="1600" kern="100" dirty="0">
                          <a:solidFill>
                            <a:srgbClr val="595959"/>
                          </a:solidFill>
                          <a:effectLst/>
                          <a:latin typeface="微软雅黑" panose="020B0503020204020204" pitchFamily="34" charset="-122"/>
                          <a:ea typeface="微软雅黑" panose="020B0503020204020204" pitchFamily="34" charset="-122"/>
                        </a:rPr>
                        <a:t>NULL</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90981">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EXISTS</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EXISTS (subquery)</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判断子查询是否返回结果。若子查询返回至少一条记录，则返回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r h="992526">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NOT EXISTS</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sz="1600" kern="100">
                          <a:solidFill>
                            <a:srgbClr val="595959"/>
                          </a:solidFill>
                          <a:effectLst/>
                          <a:latin typeface="微软雅黑" panose="020B0503020204020204" pitchFamily="34" charset="-122"/>
                          <a:ea typeface="微软雅黑" panose="020B0503020204020204" pitchFamily="34" charset="-122"/>
                        </a:rPr>
                        <a:t>NOT EXISTS (subquery)</a:t>
                      </a:r>
                      <a:endParaRPr 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ctr">
                        <a:lnSpc>
                          <a:spcPct val="150000"/>
                        </a:lnSpc>
                        <a:spcAft>
                          <a:spcPts val="0"/>
                        </a:spcAft>
                      </a:pPr>
                      <a:r>
                        <a:rPr lang="en-US" altLang="zh-CN" sz="1600" kern="100">
                          <a:solidFill>
                            <a:srgbClr val="595959"/>
                          </a:solidFill>
                          <a:effectLst/>
                          <a:latin typeface="微软雅黑" panose="020B0503020204020204" pitchFamily="34" charset="-122"/>
                          <a:ea typeface="微软雅黑" panose="020B0503020204020204" pitchFamily="34" charset="-122"/>
                        </a:rPr>
                        <a:t>—</a:t>
                      </a:r>
                      <a:endParaRPr lang="zh-CN" altLang="en-US" sz="1600" kern="10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c>
                  <a:txBody>
                    <a:bodyPr/>
                    <a:lstStyle/>
                    <a:p>
                      <a:pPr algn="just">
                        <a:lnSpc>
                          <a:spcPct val="150000"/>
                        </a:lnSpc>
                        <a:spcAft>
                          <a:spcPts val="0"/>
                        </a:spcAft>
                      </a:pPr>
                      <a:r>
                        <a:rPr lang="zh-CN" altLang="en-US" sz="1600" kern="100" dirty="0">
                          <a:solidFill>
                            <a:srgbClr val="595959"/>
                          </a:solidFill>
                          <a:effectLst/>
                          <a:latin typeface="微软雅黑" panose="020B0503020204020204" pitchFamily="34" charset="-122"/>
                          <a:ea typeface="微软雅黑" panose="020B0503020204020204" pitchFamily="34" charset="-122"/>
                        </a:rPr>
                        <a:t>判断子查询是否不返回结果。若子查询无记录返回，则返回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TRUE</a:t>
                      </a:r>
                      <a:r>
                        <a:rPr lang="zh-CN" altLang="en-US" sz="1600" kern="100" dirty="0">
                          <a:solidFill>
                            <a:srgbClr val="595959"/>
                          </a:solidFill>
                          <a:effectLst/>
                          <a:latin typeface="微软雅黑" panose="020B0503020204020204" pitchFamily="34" charset="-122"/>
                          <a:ea typeface="微软雅黑" panose="020B0503020204020204" pitchFamily="34" charset="-122"/>
                        </a:rPr>
                        <a:t>；否则返回</a:t>
                      </a:r>
                      <a:r>
                        <a:rPr lang="en-US" altLang="zh-CN" sz="1600" kern="100" dirty="0">
                          <a:solidFill>
                            <a:srgbClr val="595959"/>
                          </a:solidFill>
                          <a:effectLst/>
                          <a:latin typeface="微软雅黑" panose="020B0503020204020204" pitchFamily="34" charset="-122"/>
                          <a:ea typeface="微软雅黑" panose="020B0503020204020204" pitchFamily="34" charset="-122"/>
                        </a:rPr>
                        <a:t>FALSE</a:t>
                      </a:r>
                      <a:endParaRPr lang="zh-CN" altLang="en-US" sz="1600" kern="100" dirty="0">
                        <a:solidFill>
                          <a:srgbClr val="595959"/>
                        </a:solidFill>
                        <a:effectLst/>
                        <a:latin typeface="微软雅黑" panose="020B0503020204020204" pitchFamily="34" charset="-122"/>
                        <a:ea typeface="微软雅黑" panose="020B0503020204020204" pitchFamily="34" charset="-122"/>
                        <a:cs typeface="Times New Roman" panose="02020603050405020304" charset="0"/>
                      </a:endParaRPr>
                    </a:p>
                  </a:txBody>
                  <a:tcPr marL="68580" marR="68580" anchor="ctr">
                    <a:solidFill>
                      <a:schemeClr val="accent2"/>
                    </a:solidFill>
                  </a:tcPr>
                </a:tc>
              </a:tr>
            </a:tbl>
          </a:graphicData>
        </a:graphic>
      </p:graphicFrame>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2205658"/>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接下来，演示如何使用</a:t>
            </a:r>
            <a:r>
              <a:rPr lang="zh-CN" altLang="en-US" sz="2000" dirty="0">
                <a:solidFill>
                  <a:srgbClr val="1369B2"/>
                </a:solidFill>
                <a:latin typeface="微软雅黑" panose="020B0503020204020204" pitchFamily="34" charset="-122"/>
                <a:ea typeface="微软雅黑" panose="020B0503020204020204" pitchFamily="34" charset="-122"/>
              </a:rPr>
              <a:t>算术运算符</a:t>
            </a:r>
            <a:r>
              <a:rPr lang="zh-CN" altLang="en-US" sz="2000" dirty="0">
                <a:solidFill>
                  <a:srgbClr val="595959"/>
                </a:solidFill>
                <a:latin typeface="微软雅黑" panose="020B0503020204020204" pitchFamily="34" charset="-122"/>
                <a:ea typeface="微软雅黑" panose="020B0503020204020204" pitchFamily="34" charset="-122"/>
              </a:rPr>
              <a:t>表中的部分逻辑运算符进行条件查询，具体内容如下。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zh-CN" altLang="en-US" sz="2000" dirty="0">
                <a:solidFill>
                  <a:srgbClr val="1369B2"/>
                </a:solidFill>
              </a:rPr>
              <a:t>逻辑运算符</a:t>
            </a:r>
            <a:r>
              <a:rPr lang="en-US" altLang="zh-CN" sz="2000" dirty="0">
                <a:solidFill>
                  <a:srgbClr val="1369B2"/>
                </a:solidFill>
              </a:rPr>
              <a:t>AND</a:t>
            </a:r>
            <a:r>
              <a:rPr lang="zh-CN" altLang="en-US" sz="2000" dirty="0">
                <a:solidFill>
                  <a:srgbClr val="595959"/>
                </a:solidFill>
              </a:rPr>
              <a:t>筛选出分区表</a:t>
            </a:r>
            <a:r>
              <a:rPr lang="en-US" altLang="zh-CN" sz="2000" dirty="0" err="1">
                <a:solidFill>
                  <a:srgbClr val="595959"/>
                </a:solidFill>
              </a:rPr>
              <a:t>sales_fact</a:t>
            </a:r>
            <a:r>
              <a:rPr lang="zh-CN" altLang="en-US" sz="2000" dirty="0">
                <a:solidFill>
                  <a:srgbClr val="595959"/>
                </a:solidFill>
              </a:rPr>
              <a:t>中分区</a:t>
            </a:r>
            <a:r>
              <a:rPr lang="en-US" altLang="zh-CN" sz="2000" dirty="0">
                <a:solidFill>
                  <a:srgbClr val="595959"/>
                </a:solidFill>
              </a:rPr>
              <a:t>year=2025/month=09</a:t>
            </a:r>
            <a:r>
              <a:rPr lang="zh-CN" altLang="en-US" sz="2000" dirty="0">
                <a:solidFill>
                  <a:srgbClr val="595959"/>
                </a:solidFill>
              </a:rPr>
              <a:t>的数据，即筛选出</a:t>
            </a:r>
            <a:r>
              <a:rPr lang="en-US" altLang="zh-CN" sz="2000" dirty="0">
                <a:solidFill>
                  <a:srgbClr val="595959"/>
                </a:solidFill>
              </a:rPr>
              <a:t>2025</a:t>
            </a:r>
            <a:r>
              <a:rPr lang="zh-CN" altLang="en-US" sz="2000" dirty="0">
                <a:solidFill>
                  <a:srgbClr val="595959"/>
                </a:solidFill>
              </a:rPr>
              <a:t>年</a:t>
            </a:r>
            <a:r>
              <a:rPr lang="en-US" altLang="zh-CN" sz="2000" dirty="0">
                <a:solidFill>
                  <a:srgbClr val="595959"/>
                </a:solidFill>
              </a:rPr>
              <a:t>9</a:t>
            </a:r>
            <a:r>
              <a:rPr lang="zh-CN" altLang="en-US" sz="2000" dirty="0">
                <a:solidFill>
                  <a:srgbClr val="595959"/>
                </a:solidFill>
              </a:rPr>
              <a:t>月的订单，返回对应的订单</a:t>
            </a:r>
            <a:r>
              <a:rPr lang="en-US" altLang="zh-CN" sz="2000" dirty="0">
                <a:solidFill>
                  <a:srgbClr val="595959"/>
                </a:solidFill>
              </a:rPr>
              <a:t>ID</a:t>
            </a:r>
            <a:r>
              <a:rPr lang="zh-CN" altLang="en-US" sz="2000" dirty="0">
                <a:solidFill>
                  <a:srgbClr val="595959"/>
                </a:solidFill>
              </a:rPr>
              <a:t>和下单时间，具体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矩形: 圆角 13"/>
          <p:cNvSpPr/>
          <p:nvPr/>
        </p:nvSpPr>
        <p:spPr>
          <a:xfrm>
            <a:off x="3083179" y="3688593"/>
            <a:ext cx="8424937" cy="2866611"/>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3724876" y="3458861"/>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3796884" y="3485047"/>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443220" y="4417123"/>
            <a:ext cx="7488832" cy="16340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777001" y="4707121"/>
            <a:ext cx="737107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order_id,order_time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chapter5.sales_fact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WHERE year = '2025' AND month = '09';</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3205931" y="3143927"/>
            <a:ext cx="6489675" cy="294933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zh-CN" altLang="en-US" sz="2000" dirty="0">
                <a:solidFill>
                  <a:srgbClr val="1369B2"/>
                </a:solidFill>
              </a:rPr>
              <a:t>逻辑运算符</a:t>
            </a:r>
            <a:r>
              <a:rPr lang="en-US" altLang="zh-CN" sz="2000" dirty="0">
                <a:solidFill>
                  <a:srgbClr val="1369B2"/>
                </a:solidFill>
              </a:rPr>
              <a:t>AND</a:t>
            </a:r>
            <a:r>
              <a:rPr lang="zh-CN" altLang="en-US" sz="2000" dirty="0">
                <a:solidFill>
                  <a:srgbClr val="595959"/>
                </a:solidFill>
              </a:rPr>
              <a:t>筛选出分区表</a:t>
            </a:r>
            <a:r>
              <a:rPr lang="en-US" altLang="zh-CN" sz="2000" dirty="0" err="1">
                <a:solidFill>
                  <a:srgbClr val="1369B2"/>
                </a:solidFill>
              </a:rPr>
              <a:t>sales_fact</a:t>
            </a:r>
            <a:r>
              <a:rPr lang="zh-CN" altLang="en-US" sz="2000" dirty="0">
                <a:solidFill>
                  <a:srgbClr val="595959"/>
                </a:solidFill>
              </a:rPr>
              <a:t>中</a:t>
            </a:r>
            <a:r>
              <a:rPr lang="en-US" altLang="zh-CN" sz="2000" dirty="0">
                <a:solidFill>
                  <a:srgbClr val="595959"/>
                </a:solidFill>
              </a:rPr>
              <a:t>2025</a:t>
            </a:r>
            <a:r>
              <a:rPr lang="zh-CN" altLang="en-US" sz="2000" dirty="0">
                <a:solidFill>
                  <a:srgbClr val="595959"/>
                </a:solidFill>
              </a:rPr>
              <a:t>年</a:t>
            </a:r>
            <a:r>
              <a:rPr lang="en-US" altLang="zh-CN" sz="2000" dirty="0">
                <a:solidFill>
                  <a:srgbClr val="595959"/>
                </a:solidFill>
              </a:rPr>
              <a:t>9</a:t>
            </a:r>
            <a:r>
              <a:rPr lang="zh-CN" altLang="en-US" sz="2000" dirty="0">
                <a:solidFill>
                  <a:srgbClr val="595959"/>
                </a:solidFill>
              </a:rPr>
              <a:t>月且商品类型为</a:t>
            </a:r>
            <a:r>
              <a:rPr lang="en-US" altLang="zh-CN" sz="2000" dirty="0">
                <a:solidFill>
                  <a:srgbClr val="1369B2"/>
                </a:solidFill>
              </a:rPr>
              <a:t>Sports</a:t>
            </a:r>
            <a:r>
              <a:rPr lang="zh-CN" altLang="en-US" sz="2000" dirty="0">
                <a:solidFill>
                  <a:srgbClr val="595959"/>
                </a:solidFill>
              </a:rPr>
              <a:t>和</a:t>
            </a:r>
            <a:r>
              <a:rPr lang="en-US" altLang="zh-CN" sz="2000" dirty="0">
                <a:solidFill>
                  <a:srgbClr val="1369B2"/>
                </a:solidFill>
              </a:rPr>
              <a:t>Grocery</a:t>
            </a:r>
            <a:r>
              <a:rPr lang="zh-CN" altLang="en-US" sz="2000" dirty="0">
                <a:solidFill>
                  <a:srgbClr val="595959"/>
                </a:solidFill>
              </a:rPr>
              <a:t>的订单，返回对应的</a:t>
            </a:r>
            <a:r>
              <a:rPr lang="zh-CN" altLang="en-US" sz="2000" dirty="0">
                <a:solidFill>
                  <a:srgbClr val="1369B2"/>
                </a:solidFill>
              </a:rPr>
              <a:t>订单</a:t>
            </a:r>
            <a:r>
              <a:rPr lang="en-US" altLang="zh-CN" sz="2000" dirty="0">
                <a:solidFill>
                  <a:srgbClr val="1369B2"/>
                </a:solidFill>
              </a:rPr>
              <a:t>ID</a:t>
            </a:r>
            <a:r>
              <a:rPr lang="zh-CN" altLang="en-US" sz="2000" dirty="0">
                <a:solidFill>
                  <a:srgbClr val="595959"/>
                </a:solidFill>
              </a:rPr>
              <a:t>、</a:t>
            </a:r>
            <a:r>
              <a:rPr lang="zh-CN" altLang="en-US" sz="2000" dirty="0">
                <a:solidFill>
                  <a:srgbClr val="1369B2"/>
                </a:solidFill>
              </a:rPr>
              <a:t>商品类型</a:t>
            </a:r>
            <a:r>
              <a:rPr lang="zh-CN" altLang="en-US" sz="2000" dirty="0">
                <a:solidFill>
                  <a:srgbClr val="595959"/>
                </a:solidFill>
              </a:rPr>
              <a:t>和</a:t>
            </a:r>
            <a:r>
              <a:rPr lang="zh-CN" altLang="en-US" sz="2000" dirty="0">
                <a:solidFill>
                  <a:srgbClr val="1369B2"/>
                </a:solidFill>
              </a:rPr>
              <a:t>下单时间</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矩形: 圆角 13"/>
          <p:cNvSpPr/>
          <p:nvPr/>
        </p:nvSpPr>
        <p:spPr>
          <a:xfrm>
            <a:off x="3083179" y="3688593"/>
            <a:ext cx="8424937" cy="2904000"/>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3724876" y="3458861"/>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3796884" y="3485047"/>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443220" y="4114888"/>
            <a:ext cx="7488832" cy="21952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724876" y="4140710"/>
            <a:ext cx="7371076"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order_id,category,order_time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chapter5.sales_fact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WHERE year='2025' AND month='09' AND category IN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Sports','Grocery</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5.2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任务：执行条件查询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逻辑运算符</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3142878" y="3213770"/>
            <a:ext cx="7167794" cy="244827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4222998" y="3075851"/>
            <a:ext cx="6881509"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任务：执行公共表表达式查询</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5.3</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任务：执行公共表表达式查询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熟悉公共表表达式，能够在查询语句中</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定义临时结果集并实现多次引用</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338493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33651"/>
            <a:ext cx="6096539"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公共表表达式</a:t>
            </a:r>
            <a:r>
              <a:rPr lang="zh-CN" altLang="en-US" sz="2000" dirty="0">
                <a:solidFill>
                  <a:srgbClr val="595959"/>
                </a:solidFill>
                <a:latin typeface="微软雅黑" panose="020B0503020204020204" pitchFamily="34" charset="-122"/>
                <a:ea typeface="微软雅黑" panose="020B0503020204020204" pitchFamily="34" charset="-122"/>
              </a:rPr>
              <a:t>允许用户在查询开始时定义一个或多个临时结果集，这些结果集只在当前查询中有效，并且可以被后续的</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多次引用。简单来说，公共表表达式的作用就像给复杂子查询起了一个名字，使</a:t>
            </a:r>
            <a:r>
              <a:rPr lang="en-US" altLang="zh-CN" sz="2000" dirty="0">
                <a:solidFill>
                  <a:srgbClr val="595959"/>
                </a:solidFill>
                <a:latin typeface="微软雅黑" panose="020B0503020204020204" pitchFamily="34" charset="-122"/>
                <a:ea typeface="微软雅黑" panose="020B0503020204020204" pitchFamily="34" charset="-122"/>
              </a:rPr>
              <a:t>SELECT</a:t>
            </a:r>
            <a:r>
              <a:rPr lang="zh-CN" altLang="en-US" sz="2000" dirty="0">
                <a:solidFill>
                  <a:srgbClr val="595959"/>
                </a:solidFill>
                <a:latin typeface="微软雅黑" panose="020B0503020204020204" pitchFamily="34" charset="-122"/>
                <a:ea typeface="微软雅黑" panose="020B0503020204020204" pitchFamily="34" charset="-122"/>
              </a:rPr>
              <a:t>语句</a:t>
            </a:r>
            <a:r>
              <a:rPr lang="zh-CN" altLang="en-US" sz="2000" dirty="0">
                <a:solidFill>
                  <a:srgbClr val="1369B2"/>
                </a:solidFill>
                <a:latin typeface="微软雅黑" panose="020B0503020204020204" pitchFamily="34" charset="-122"/>
                <a:ea typeface="微软雅黑" panose="020B0503020204020204" pitchFamily="34" charset="-122"/>
              </a:rPr>
              <a:t>更简洁</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易读</a:t>
            </a:r>
            <a:r>
              <a:rPr lang="zh-CN" altLang="en-US" sz="2000" dirty="0">
                <a:solidFill>
                  <a:srgbClr val="595959"/>
                </a:solidFill>
                <a:latin typeface="微软雅黑" panose="020B0503020204020204" pitchFamily="34" charset="-122"/>
                <a:ea typeface="微软雅黑" panose="020B0503020204020204" pitchFamily="34" charset="-122"/>
              </a:rPr>
              <a:t>，同时提高了代码的复用性。</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任务：执行公共表表达式查询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54646" y="1341562"/>
            <a:ext cx="1051316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中，公共表表达式通过</a:t>
            </a:r>
            <a:r>
              <a:rPr lang="en-US" altLang="zh-CN" sz="2000" dirty="0">
                <a:solidFill>
                  <a:srgbClr val="1369B2"/>
                </a:solidFill>
              </a:rPr>
              <a:t>SELECT</a:t>
            </a:r>
            <a:r>
              <a:rPr lang="zh-CN" altLang="en-US" sz="2000" dirty="0">
                <a:solidFill>
                  <a:srgbClr val="1369B2"/>
                </a:solidFill>
              </a:rPr>
              <a:t>语句中的</a:t>
            </a:r>
            <a:r>
              <a:rPr lang="en-US" altLang="zh-CN" sz="2000" dirty="0">
                <a:solidFill>
                  <a:srgbClr val="1369B2"/>
                </a:solidFill>
              </a:rPr>
              <a:t>WITH</a:t>
            </a:r>
            <a:r>
              <a:rPr lang="zh-CN" altLang="en-US" sz="2000" dirty="0">
                <a:solidFill>
                  <a:srgbClr val="1369B2"/>
                </a:solidFill>
              </a:rPr>
              <a:t>子句</a:t>
            </a:r>
            <a:r>
              <a:rPr lang="zh-CN" altLang="en-US" sz="2000" dirty="0">
                <a:solidFill>
                  <a:srgbClr val="595959"/>
                </a:solidFill>
              </a:rPr>
              <a:t>实现，其语法格式如下。</a:t>
            </a:r>
            <a:endParaRPr lang="zh-CN" altLang="en-US" sz="2000" dirty="0">
              <a:solidFill>
                <a:srgbClr val="595959"/>
              </a:solidFill>
            </a:endParaRPr>
          </a:p>
        </p:txBody>
      </p:sp>
      <p:sp>
        <p:nvSpPr>
          <p:cNvPr id="14" name="矩形: 圆角 13"/>
          <p:cNvSpPr/>
          <p:nvPr/>
        </p:nvSpPr>
        <p:spPr>
          <a:xfrm>
            <a:off x="1198662" y="2781722"/>
            <a:ext cx="10081120" cy="3408063"/>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1840359" y="2551990"/>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1912367" y="2578176"/>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558702" y="3538825"/>
            <a:ext cx="9073007" cy="16191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1840359" y="3764649"/>
            <a:ext cx="737107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WITH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cte_name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select_statement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cte_name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select_statement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任务：执行公共表表达式查询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1990750" y="4338564"/>
            <a:ext cx="1296142"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a:off x="3286892" y="4475109"/>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1918742" y="5188861"/>
            <a:ext cx="1854312"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用于指定公共表表达式的唯一标识</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1918742" y="5154283"/>
            <a:ext cx="1854305" cy="76080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3" name="矩形 22"/>
          <p:cNvSpPr/>
          <p:nvPr/>
        </p:nvSpPr>
        <p:spPr>
          <a:xfrm>
            <a:off x="3775401" y="4305439"/>
            <a:ext cx="2175769" cy="451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文本框 7"/>
          <p:cNvSpPr txBox="1"/>
          <p:nvPr/>
        </p:nvSpPr>
        <p:spPr>
          <a:xfrm>
            <a:off x="4655043" y="5192176"/>
            <a:ext cx="1854312"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用于定义公共表表达式的临时结果集</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5" name="矩形 24"/>
          <p:cNvSpPr/>
          <p:nvPr/>
        </p:nvSpPr>
        <p:spPr>
          <a:xfrm>
            <a:off x="4655043" y="5157598"/>
            <a:ext cx="1854305" cy="76080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a:off x="5952670" y="4478214"/>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982638" y="1144923"/>
            <a:ext cx="10513168"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接下来，演示如何使用</a:t>
            </a:r>
            <a:r>
              <a:rPr lang="zh-CN" altLang="en-US" sz="2000" dirty="0">
                <a:solidFill>
                  <a:srgbClr val="1369B2"/>
                </a:solidFill>
              </a:rPr>
              <a:t>公共表表达式</a:t>
            </a:r>
            <a:r>
              <a:rPr lang="zh-CN" altLang="en-US" sz="2000" dirty="0">
                <a:solidFill>
                  <a:srgbClr val="595959"/>
                </a:solidFill>
              </a:rPr>
              <a:t>，在数据库</a:t>
            </a:r>
            <a:r>
              <a:rPr lang="en-US" altLang="zh-CN" sz="2000" dirty="0">
                <a:solidFill>
                  <a:srgbClr val="1369B2"/>
                </a:solidFill>
              </a:rPr>
              <a:t>chapter5</a:t>
            </a:r>
            <a:r>
              <a:rPr lang="zh-CN" altLang="en-US" sz="2000" dirty="0">
                <a:solidFill>
                  <a:srgbClr val="595959"/>
                </a:solidFill>
              </a:rPr>
              <a:t>的分区表</a:t>
            </a:r>
            <a:r>
              <a:rPr lang="en-US" altLang="zh-CN" sz="2000" dirty="0" err="1">
                <a:solidFill>
                  <a:srgbClr val="1369B2"/>
                </a:solidFill>
              </a:rPr>
              <a:t>sales_fact</a:t>
            </a:r>
            <a:r>
              <a:rPr lang="zh-CN" altLang="en-US" sz="2000" dirty="0">
                <a:solidFill>
                  <a:srgbClr val="595959"/>
                </a:solidFill>
              </a:rPr>
              <a:t>中筛选出</a:t>
            </a:r>
            <a:r>
              <a:rPr lang="en-US" altLang="zh-CN" sz="2000" dirty="0">
                <a:solidFill>
                  <a:srgbClr val="595959"/>
                </a:solidFill>
              </a:rPr>
              <a:t>2025</a:t>
            </a:r>
            <a:r>
              <a:rPr lang="zh-CN" altLang="en-US" sz="2000" dirty="0">
                <a:solidFill>
                  <a:srgbClr val="595959"/>
                </a:solidFill>
              </a:rPr>
              <a:t>年</a:t>
            </a:r>
            <a:r>
              <a:rPr lang="en-US" altLang="zh-CN" sz="2000" dirty="0">
                <a:solidFill>
                  <a:srgbClr val="595959"/>
                </a:solidFill>
              </a:rPr>
              <a:t>8</a:t>
            </a:r>
            <a:r>
              <a:rPr lang="zh-CN" altLang="en-US" sz="2000" dirty="0">
                <a:solidFill>
                  <a:srgbClr val="595959"/>
                </a:solidFill>
              </a:rPr>
              <a:t>月和</a:t>
            </a:r>
            <a:r>
              <a:rPr lang="en-US" altLang="zh-CN" sz="2000" dirty="0">
                <a:solidFill>
                  <a:srgbClr val="595959"/>
                </a:solidFill>
              </a:rPr>
              <a:t>9</a:t>
            </a:r>
            <a:r>
              <a:rPr lang="zh-CN" altLang="en-US" sz="2000" dirty="0">
                <a:solidFill>
                  <a:srgbClr val="595959"/>
                </a:solidFill>
              </a:rPr>
              <a:t>月订单</a:t>
            </a:r>
            <a:r>
              <a:rPr lang="zh-CN" altLang="en-US" sz="2000" dirty="0">
                <a:solidFill>
                  <a:srgbClr val="1369B2"/>
                </a:solidFill>
              </a:rPr>
              <a:t>金额大于</a:t>
            </a:r>
            <a:r>
              <a:rPr lang="en-US" altLang="zh-CN" sz="2000" dirty="0">
                <a:solidFill>
                  <a:srgbClr val="1369B2"/>
                </a:solidFill>
              </a:rPr>
              <a:t>1000</a:t>
            </a:r>
            <a:r>
              <a:rPr lang="zh-CN" altLang="en-US" sz="2000" dirty="0">
                <a:solidFill>
                  <a:srgbClr val="1369B2"/>
                </a:solidFill>
              </a:rPr>
              <a:t>的订单</a:t>
            </a:r>
            <a:r>
              <a:rPr lang="zh-CN" altLang="en-US" sz="2000" dirty="0">
                <a:solidFill>
                  <a:srgbClr val="595959"/>
                </a:solidFill>
              </a:rPr>
              <a:t>，返回对应的订单</a:t>
            </a:r>
            <a:r>
              <a:rPr lang="en-US" altLang="zh-CN" sz="2000" dirty="0">
                <a:solidFill>
                  <a:srgbClr val="595959"/>
                </a:solidFill>
              </a:rPr>
              <a:t>ID</a:t>
            </a:r>
            <a:r>
              <a:rPr lang="zh-CN" altLang="en-US" sz="2000" dirty="0">
                <a:solidFill>
                  <a:srgbClr val="595959"/>
                </a:solidFill>
              </a:rPr>
              <a:t>和订单金额，具体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7" name="矩形 16"/>
          <p:cNvSpPr/>
          <p:nvPr/>
        </p:nvSpPr>
        <p:spPr>
          <a:xfrm>
            <a:off x="1143690" y="2441067"/>
            <a:ext cx="10208100" cy="343699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1558703" y="2673439"/>
            <a:ext cx="9488019" cy="280794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WITH t1 AS ( </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,(price * quantity - discount)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order_amount,order_time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chapter5.sales_fact WHERE year='2025' AND month IN ('08','09')</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order_id,order_amount,order_time</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t1 WHERE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&gt; 1000;</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任务：执行公共表表达式查询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982638" y="1144923"/>
            <a:ext cx="1051316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5.3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任务：执行公共表表达式查询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6" name="图片 5"/>
          <p:cNvPicPr>
            <a:picLocks noChangeAspect="1"/>
          </p:cNvPicPr>
          <p:nvPr/>
        </p:nvPicPr>
        <p:blipFill>
          <a:blip r:embed="rId1"/>
          <a:stretch>
            <a:fillRect/>
          </a:stretch>
        </p:blipFill>
        <p:spPr>
          <a:xfrm>
            <a:off x="1270670" y="2205658"/>
            <a:ext cx="9005133" cy="345638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793277"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5.4</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掌握分组查询，能够熟练运用</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GROUP BY</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对数据进行分组统计。</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338493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33651"/>
            <a:ext cx="6096539"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在实际的数据分析中，关注点往往不仅限于</a:t>
            </a:r>
            <a:r>
              <a:rPr lang="zh-CN" altLang="en-US" sz="2000" dirty="0">
                <a:solidFill>
                  <a:srgbClr val="1369B2"/>
                </a:solidFill>
                <a:latin typeface="微软雅黑" panose="020B0503020204020204" pitchFamily="34" charset="-122"/>
                <a:ea typeface="微软雅黑" panose="020B0503020204020204" pitchFamily="34" charset="-122"/>
              </a:rPr>
              <a:t>单条记录</a:t>
            </a:r>
            <a:r>
              <a:rPr lang="zh-CN" altLang="en-US" sz="2000" dirty="0">
                <a:solidFill>
                  <a:srgbClr val="595959"/>
                </a:solidFill>
                <a:latin typeface="微软雅黑" panose="020B0503020204020204" pitchFamily="34" charset="-122"/>
                <a:ea typeface="微软雅黑" panose="020B0503020204020204" pitchFamily="34" charset="-122"/>
              </a:rPr>
              <a:t>，而是更侧重于</a:t>
            </a:r>
            <a:r>
              <a:rPr lang="zh-CN" altLang="en-US" sz="2000" dirty="0">
                <a:solidFill>
                  <a:srgbClr val="1369B2"/>
                </a:solidFill>
                <a:latin typeface="微软雅黑" panose="020B0503020204020204" pitchFamily="34" charset="-122"/>
                <a:ea typeface="微软雅黑" panose="020B0503020204020204" pitchFamily="34" charset="-122"/>
              </a:rPr>
              <a:t>一组数据</a:t>
            </a:r>
            <a:r>
              <a:rPr lang="zh-CN" altLang="en-US" sz="2000" dirty="0">
                <a:solidFill>
                  <a:srgbClr val="595959"/>
                </a:solidFill>
                <a:latin typeface="微软雅黑" panose="020B0503020204020204" pitchFamily="34" charset="-122"/>
                <a:ea typeface="微软雅黑" panose="020B0503020204020204" pitchFamily="34" charset="-122"/>
              </a:rPr>
              <a:t>的整体特征。例如，可以统计每个商品的总销售额、各地区的订单数量或每个班级的平均成绩。这些问题具有一个共同点，就是查询对象不再是单行数据，而是需要按照某个字段的值对数据进行分组，并在组内执行聚合运算。</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485578"/>
            <a:ext cx="5927055"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为此，</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SELECT</a:t>
            </a:r>
            <a:r>
              <a:rPr lang="zh-CN" altLang="en-US" sz="2000" dirty="0">
                <a:solidFill>
                  <a:srgbClr val="595959"/>
                </a:solidFill>
                <a:latin typeface="微软雅黑" panose="020B0503020204020204" pitchFamily="34" charset="-122"/>
                <a:ea typeface="微软雅黑" panose="020B0503020204020204" pitchFamily="34" charset="-122"/>
              </a:rPr>
              <a:t>语句中提供了</a:t>
            </a:r>
            <a:r>
              <a:rPr lang="en-US" altLang="zh-CN" sz="2000" dirty="0">
                <a:solidFill>
                  <a:srgbClr val="1369B2"/>
                </a:solidFill>
                <a:latin typeface="微软雅黑" panose="020B0503020204020204" pitchFamily="34" charset="-122"/>
                <a:ea typeface="微软雅黑" panose="020B0503020204020204" pitchFamily="34" charset="-122"/>
              </a:rPr>
              <a:t>GROUP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来实现分组查询。通过</a:t>
            </a:r>
            <a:r>
              <a:rPr lang="zh-CN" altLang="en-US" sz="2000" dirty="0">
                <a:solidFill>
                  <a:srgbClr val="1369B2"/>
                </a:solidFill>
                <a:latin typeface="微软雅黑" panose="020B0503020204020204" pitchFamily="34" charset="-122"/>
                <a:ea typeface="微软雅黑" panose="020B0503020204020204" pitchFamily="34" charset="-122"/>
              </a:rPr>
              <a:t>分组查询</a:t>
            </a:r>
            <a:r>
              <a:rPr lang="zh-CN" altLang="en-US" sz="2000" dirty="0">
                <a:solidFill>
                  <a:srgbClr val="595959"/>
                </a:solidFill>
                <a:latin typeface="微软雅黑" panose="020B0503020204020204" pitchFamily="34" charset="-122"/>
                <a:ea typeface="微软雅黑" panose="020B0503020204020204" pitchFamily="34" charset="-122"/>
              </a:rPr>
              <a:t>，可以将数据划分为若干组，并对每组数据执行相应的操作。通常情况下，</a:t>
            </a:r>
            <a:r>
              <a:rPr lang="en-US" altLang="zh-CN" sz="2000" dirty="0">
                <a:solidFill>
                  <a:srgbClr val="1369B2"/>
                </a:solidFill>
                <a:latin typeface="微软雅黑" panose="020B0503020204020204" pitchFamily="34" charset="-122"/>
                <a:ea typeface="微软雅黑" panose="020B0503020204020204" pitchFamily="34" charset="-122"/>
              </a:rPr>
              <a:t>GROUP BY</a:t>
            </a:r>
            <a:r>
              <a:rPr lang="zh-CN" altLang="en-US" sz="2000" dirty="0">
                <a:solidFill>
                  <a:srgbClr val="1369B2"/>
                </a:solidFill>
                <a:latin typeface="微软雅黑" panose="020B0503020204020204" pitchFamily="34" charset="-122"/>
                <a:ea typeface="微软雅黑" panose="020B0503020204020204" pitchFamily="34" charset="-122"/>
              </a:rPr>
              <a:t>子句会与聚合函数结合使用</a:t>
            </a:r>
            <a:r>
              <a:rPr lang="zh-CN" altLang="en-US" sz="2000" dirty="0">
                <a:solidFill>
                  <a:srgbClr val="595959"/>
                </a:solidFill>
                <a:latin typeface="微软雅黑" panose="020B0503020204020204" pitchFamily="34" charset="-122"/>
                <a:ea typeface="微软雅黑" panose="020B0503020204020204" pitchFamily="34" charset="-122"/>
              </a:rPr>
              <a:t>，以计算每个分组的统计结果。不过，在某些场景下也可以单独使用</a:t>
            </a:r>
            <a:r>
              <a:rPr lang="en-US" altLang="zh-CN" sz="2000" dirty="0">
                <a:solidFill>
                  <a:srgbClr val="595959"/>
                </a:solidFill>
                <a:latin typeface="微软雅黑" panose="020B0503020204020204" pitchFamily="34" charset="-122"/>
                <a:ea typeface="微软雅黑" panose="020B0503020204020204" pitchFamily="34" charset="-122"/>
              </a:rPr>
              <a:t>GROUP BY</a:t>
            </a:r>
            <a:r>
              <a:rPr lang="zh-CN" altLang="en-US" sz="2000" dirty="0">
                <a:solidFill>
                  <a:srgbClr val="595959"/>
                </a:solidFill>
                <a:latin typeface="微软雅黑" panose="020B0503020204020204" pitchFamily="34" charset="-122"/>
                <a:ea typeface="微软雅黑" panose="020B0503020204020204" pitchFamily="34" charset="-122"/>
              </a:rPr>
              <a:t>子句，例如对指定字段进行去重。</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54646" y="1341562"/>
            <a:ext cx="1051316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关于</a:t>
            </a:r>
            <a:r>
              <a:rPr lang="en-US" altLang="zh-CN" sz="2000" dirty="0">
                <a:solidFill>
                  <a:srgbClr val="1369B2"/>
                </a:solidFill>
              </a:rPr>
              <a:t>GROUP BY</a:t>
            </a:r>
            <a:r>
              <a:rPr lang="zh-CN" altLang="en-US" sz="2000" dirty="0">
                <a:solidFill>
                  <a:srgbClr val="1369B2"/>
                </a:solidFill>
              </a:rPr>
              <a:t>子句</a:t>
            </a:r>
            <a:r>
              <a:rPr lang="zh-CN" altLang="en-US" sz="2000" dirty="0">
                <a:solidFill>
                  <a:srgbClr val="595959"/>
                </a:solidFill>
              </a:rPr>
              <a:t>的语法格式如下。</a:t>
            </a:r>
            <a:endParaRPr lang="zh-CN" altLang="en-US" sz="2000" dirty="0">
              <a:solidFill>
                <a:srgbClr val="595959"/>
              </a:solidFill>
            </a:endParaRPr>
          </a:p>
        </p:txBody>
      </p:sp>
      <p:sp>
        <p:nvSpPr>
          <p:cNvPr id="14" name="矩形: 圆角 13"/>
          <p:cNvSpPr/>
          <p:nvPr/>
        </p:nvSpPr>
        <p:spPr>
          <a:xfrm>
            <a:off x="1198662" y="2579406"/>
            <a:ext cx="10081120" cy="3408063"/>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1840359" y="2349674"/>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1912367" y="2375860"/>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558702" y="3336509"/>
            <a:ext cx="9073007" cy="16191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1840359" y="3562333"/>
            <a:ext cx="7371076"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 BY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group_col_list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23" name="矩形 22"/>
          <p:cNvSpPr/>
          <p:nvPr/>
        </p:nvSpPr>
        <p:spPr>
          <a:xfrm>
            <a:off x="3214887" y="3675959"/>
            <a:ext cx="1854306" cy="451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文本框 7"/>
          <p:cNvSpPr txBox="1"/>
          <p:nvPr/>
        </p:nvSpPr>
        <p:spPr>
          <a:xfrm>
            <a:off x="4094528" y="4562696"/>
            <a:ext cx="185431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用于指定分组字段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5" name="矩形 24"/>
          <p:cNvSpPr/>
          <p:nvPr/>
        </p:nvSpPr>
        <p:spPr>
          <a:xfrm>
            <a:off x="4094528" y="4528118"/>
            <a:ext cx="1854305" cy="4996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6" name="直接箭头连接符 25"/>
          <p:cNvCxnSpPr/>
          <p:nvPr/>
        </p:nvCxnSpPr>
        <p:spPr>
          <a:xfrm>
            <a:off x="5069193" y="3848943"/>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8" name="圆角矩形标注 8"/>
          <p:cNvSpPr/>
          <p:nvPr/>
        </p:nvSpPr>
        <p:spPr bwMode="auto">
          <a:xfrm>
            <a:off x="2587635" y="5299112"/>
            <a:ext cx="7303174" cy="1050605"/>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需要注意的是，在</a:t>
            </a:r>
            <a:r>
              <a:rPr lang="en-US" altLang="zh-CN" sz="1600" dirty="0">
                <a:solidFill>
                  <a:srgbClr val="FF0000"/>
                </a:solidFill>
                <a:latin typeface="微软雅黑" panose="020B0503020204020204" pitchFamily="34" charset="-122"/>
                <a:ea typeface="微软雅黑" panose="020B0503020204020204" pitchFamily="34" charset="-122"/>
              </a:rPr>
              <a:t>SELECT</a:t>
            </a:r>
            <a:r>
              <a:rPr lang="zh-CN" altLang="en-US" sz="1600" dirty="0">
                <a:solidFill>
                  <a:srgbClr val="FF0000"/>
                </a:solidFill>
                <a:latin typeface="微软雅黑" panose="020B0503020204020204" pitchFamily="34" charset="-122"/>
                <a:ea typeface="微软雅黑" panose="020B0503020204020204" pitchFamily="34" charset="-122"/>
              </a:rPr>
              <a:t>语句中使用</a:t>
            </a:r>
            <a:r>
              <a:rPr lang="en-US" altLang="zh-CN" sz="1600" dirty="0">
                <a:solidFill>
                  <a:srgbClr val="FF0000"/>
                </a:solidFill>
                <a:latin typeface="微软雅黑" panose="020B0503020204020204" pitchFamily="34" charset="-122"/>
                <a:ea typeface="微软雅黑" panose="020B0503020204020204" pitchFamily="34" charset="-122"/>
              </a:rPr>
              <a:t>GROUP BY</a:t>
            </a:r>
            <a:r>
              <a:rPr lang="zh-CN" altLang="en-US" sz="1600" dirty="0">
                <a:solidFill>
                  <a:srgbClr val="FF0000"/>
                </a:solidFill>
                <a:latin typeface="微软雅黑" panose="020B0503020204020204" pitchFamily="34" charset="-122"/>
                <a:ea typeface="微软雅黑" panose="020B0503020204020204" pitchFamily="34" charset="-122"/>
              </a:rPr>
              <a:t>子句时，查询内容只能包含分组字段或聚合函数。</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2061642"/>
            <a:ext cx="5927055"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接下来，基于数据库</a:t>
            </a:r>
            <a:r>
              <a:rPr lang="en-US" altLang="zh-CN" sz="2000" dirty="0">
                <a:solidFill>
                  <a:srgbClr val="1369B2"/>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中的分区表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，演示如何使用</a:t>
            </a:r>
            <a:r>
              <a:rPr lang="en-US" altLang="zh-CN" sz="2000" dirty="0">
                <a:solidFill>
                  <a:srgbClr val="1369B2"/>
                </a:solidFill>
                <a:latin typeface="微软雅黑" panose="020B0503020204020204" pitchFamily="34" charset="-122"/>
                <a:ea typeface="微软雅黑" panose="020B0503020204020204" pitchFamily="34" charset="-122"/>
              </a:rPr>
              <a:t>GROUP BY</a:t>
            </a:r>
            <a:r>
              <a:rPr lang="zh-CN" altLang="en-US" sz="2000" dirty="0">
                <a:solidFill>
                  <a:srgbClr val="1369B2"/>
                </a:solidFill>
                <a:latin typeface="微软雅黑" panose="020B0503020204020204" pitchFamily="34" charset="-122"/>
                <a:ea typeface="微软雅黑" panose="020B0503020204020204" pitchFamily="34" charset="-122"/>
              </a:rPr>
              <a:t>子句实现分组查询</a:t>
            </a:r>
            <a:r>
              <a:rPr lang="zh-CN" altLang="en-US" sz="2000" dirty="0">
                <a:solidFill>
                  <a:srgbClr val="595959"/>
                </a:solidFill>
                <a:latin typeface="微软雅黑" panose="020B0503020204020204" pitchFamily="34" charset="-122"/>
                <a:ea typeface="微软雅黑" panose="020B0503020204020204" pitchFamily="34" charset="-122"/>
              </a:rPr>
              <a:t>，具体内容如下。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50649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64223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526046"/>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通过</a:t>
            </a:r>
            <a:r>
              <a:rPr lang="en-US" altLang="zh-CN" sz="2000" dirty="0">
                <a:solidFill>
                  <a:srgbClr val="1369B2"/>
                </a:solidFill>
              </a:rPr>
              <a:t>GROUP BY</a:t>
            </a:r>
            <a:r>
              <a:rPr lang="zh-CN" altLang="en-US" sz="2000" dirty="0">
                <a:solidFill>
                  <a:srgbClr val="1369B2"/>
                </a:solidFill>
              </a:rPr>
              <a:t>子句</a:t>
            </a:r>
            <a:r>
              <a:rPr lang="zh-CN" altLang="en-US" sz="2000" dirty="0">
                <a:solidFill>
                  <a:srgbClr val="595959"/>
                </a:solidFill>
              </a:rPr>
              <a:t>对分区表</a:t>
            </a:r>
            <a:r>
              <a:rPr lang="en-US" altLang="zh-CN" sz="2000" dirty="0" err="1">
                <a:solidFill>
                  <a:srgbClr val="1369B2"/>
                </a:solidFill>
              </a:rPr>
              <a:t>sales_fact</a:t>
            </a:r>
            <a:r>
              <a:rPr lang="zh-CN" altLang="en-US" sz="2000" dirty="0">
                <a:solidFill>
                  <a:srgbClr val="595959"/>
                </a:solidFill>
              </a:rPr>
              <a:t>中的字段</a:t>
            </a:r>
            <a:r>
              <a:rPr lang="en-US" altLang="zh-CN" sz="2000" dirty="0">
                <a:solidFill>
                  <a:srgbClr val="1369B2"/>
                </a:solidFill>
              </a:rPr>
              <a:t>province</a:t>
            </a:r>
            <a:r>
              <a:rPr lang="zh-CN" altLang="en-US" sz="2000" dirty="0">
                <a:solidFill>
                  <a:srgbClr val="595959"/>
                </a:solidFill>
              </a:rPr>
              <a:t>进行去重，具体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圆角 11"/>
          <p:cNvSpPr/>
          <p:nvPr/>
        </p:nvSpPr>
        <p:spPr>
          <a:xfrm>
            <a:off x="3142878" y="2925738"/>
            <a:ext cx="8136904" cy="326404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矩形: 圆角 13"/>
          <p:cNvSpPr/>
          <p:nvPr/>
        </p:nvSpPr>
        <p:spPr>
          <a:xfrm>
            <a:off x="4216622" y="2709714"/>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4288630" y="2735900"/>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3771066" y="3682841"/>
            <a:ext cx="6624736" cy="16191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4052722" y="3980673"/>
            <a:ext cx="7371076"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province FROM chapter5.sales_fact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 BY province;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50649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64223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526046"/>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1"/>
          <a:stretch>
            <a:fillRect/>
          </a:stretch>
        </p:blipFill>
        <p:spPr>
          <a:xfrm>
            <a:off x="3215481" y="2746851"/>
            <a:ext cx="5976069" cy="28345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50649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64223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526046"/>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将</a:t>
            </a:r>
            <a:r>
              <a:rPr lang="en-US" altLang="zh-CN" sz="2000" dirty="0">
                <a:solidFill>
                  <a:srgbClr val="1369B2"/>
                </a:solidFill>
              </a:rPr>
              <a:t>GROUP BY</a:t>
            </a:r>
            <a:r>
              <a:rPr lang="zh-CN" altLang="en-US" sz="2000" dirty="0">
                <a:solidFill>
                  <a:srgbClr val="1369B2"/>
                </a:solidFill>
              </a:rPr>
              <a:t>子句</a:t>
            </a:r>
            <a:r>
              <a:rPr lang="zh-CN" altLang="en-US" sz="2000" dirty="0">
                <a:solidFill>
                  <a:srgbClr val="595959"/>
                </a:solidFill>
              </a:rPr>
              <a:t>与</a:t>
            </a:r>
            <a:r>
              <a:rPr lang="zh-CN" altLang="en-US" sz="2000" dirty="0">
                <a:solidFill>
                  <a:srgbClr val="1369B2"/>
                </a:solidFill>
              </a:rPr>
              <a:t>聚合函数</a:t>
            </a:r>
            <a:r>
              <a:rPr lang="en-US" altLang="zh-CN" sz="2000" dirty="0">
                <a:solidFill>
                  <a:srgbClr val="1369B2"/>
                </a:solidFill>
              </a:rPr>
              <a:t>SUM()</a:t>
            </a:r>
            <a:r>
              <a:rPr lang="zh-CN" altLang="en-US" sz="2000" dirty="0">
                <a:solidFill>
                  <a:srgbClr val="595959"/>
                </a:solidFill>
              </a:rPr>
              <a:t>结合使用，计算分区表</a:t>
            </a:r>
            <a:r>
              <a:rPr lang="en-US" altLang="zh-CN" sz="2000" dirty="0" err="1">
                <a:solidFill>
                  <a:srgbClr val="1369B2"/>
                </a:solidFill>
              </a:rPr>
              <a:t>sales_fact</a:t>
            </a:r>
            <a:r>
              <a:rPr lang="zh-CN" altLang="en-US" sz="2000" dirty="0">
                <a:solidFill>
                  <a:srgbClr val="595959"/>
                </a:solidFill>
              </a:rPr>
              <a:t>中每个省级行政区的</a:t>
            </a:r>
            <a:r>
              <a:rPr lang="zh-CN" altLang="en-US" sz="2000" dirty="0">
                <a:solidFill>
                  <a:srgbClr val="1369B2"/>
                </a:solidFill>
              </a:rPr>
              <a:t>订单金额</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圆角 11"/>
          <p:cNvSpPr/>
          <p:nvPr/>
        </p:nvSpPr>
        <p:spPr>
          <a:xfrm>
            <a:off x="3142878" y="2925738"/>
            <a:ext cx="8136904" cy="326404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矩形: 圆角 13"/>
          <p:cNvSpPr/>
          <p:nvPr/>
        </p:nvSpPr>
        <p:spPr>
          <a:xfrm>
            <a:off x="4216622" y="2709714"/>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4288630" y="2735900"/>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3771066" y="3573810"/>
            <a:ext cx="7004660" cy="22672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4052722" y="3752811"/>
            <a:ext cx="7371076" cy="188461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province,SUM</a:t>
            </a: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(price * quantity - discount) AS </a:t>
            </a:r>
            <a:r>
              <a:rPr lang="en-US" altLang="zh-CN" sz="20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total_amount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 BY province;</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506496"/>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642235"/>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526046"/>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1"/>
          <a:stretch>
            <a:fillRect/>
          </a:stretch>
        </p:blipFill>
        <p:spPr>
          <a:xfrm>
            <a:off x="3142878" y="2709714"/>
            <a:ext cx="7602957" cy="295232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376264"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21942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HAVING</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子句</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8882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0759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1004330" y="2349674"/>
            <a:ext cx="10563483" cy="280794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的分组查询中，通常使用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GROUP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将数据按照某个字段的值划分为不同分组，并结合</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聚合函数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计算各分组的</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统计指标</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。然而，在实际分析中，我们往往并不需要所有分组的结果，而是只关心那些满足特定条件的分组。</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例如，只想查看销售额大于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10000</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元的商品类型、只想统计订单数超过</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100</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的用户等。在这种情况下，仅依靠</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WHERE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子句是无法实现的。原因在于，</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WHERE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子句在分组前对单行数据进行过滤，而上述需求是基于分组聚合后的结果进行过滤，因此必须使用</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HAVING</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子句。</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2376264"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219429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HAVING</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子句</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888246"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5075975"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1004330" y="2349674"/>
            <a:ext cx="10563483"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HAVING</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子句用于在</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GROUP BY</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完成分组查询后，对分组结果进行条件过滤。它通常与</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聚合函数</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配合使用，用于筛选满足条件的分组。</a:t>
            </a:r>
            <a:endParaRPr lang="zh-CN" altLang="en-US" sz="18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例如，计算分区表</a:t>
            </a:r>
            <a:r>
              <a:rPr lang="en-US" altLang="zh-CN" sz="1800" dirty="0" err="1">
                <a:solidFill>
                  <a:srgbClr val="595959"/>
                </a:solidFill>
                <a:latin typeface="微软雅黑" panose="020B0503020204020204" pitchFamily="34" charset="-122"/>
                <a:ea typeface="微软雅黑" panose="020B0503020204020204" pitchFamily="34" charset="-122"/>
                <a:cs typeface="+mn-ea"/>
                <a:sym typeface="+mn-lt"/>
              </a:rPr>
              <a:t>sales_fact</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中每个省级行政区的订单金额，并筛选订单金额大于</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1000</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的省级行政区，具体</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5.4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任务：执行分组查询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矩形 8"/>
          <p:cNvSpPr/>
          <p:nvPr/>
        </p:nvSpPr>
        <p:spPr>
          <a:xfrm>
            <a:off x="1143690" y="4171130"/>
            <a:ext cx="10064084" cy="24214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矩形 9"/>
          <p:cNvSpPr/>
          <p:nvPr/>
        </p:nvSpPr>
        <p:spPr>
          <a:xfrm>
            <a:off x="1473564" y="4189279"/>
            <a:ext cx="7371076" cy="2264851"/>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WITH t1 AS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SELECT province,(price * quantity - discount ) AS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chapter5.sales_fact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province, SUM(</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AS </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total_amount</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t1 GROUP BY province HAVING SUM(</a:t>
            </a:r>
            <a:r>
              <a:rPr lang="en-US" altLang="zh-CN" sz="16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&gt;1000;</a:t>
            </a:r>
            <a:endParaRPr lang="en-US" altLang="zh-CN" sz="16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793277"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5.5</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1" y="266995"/>
            <a:ext cx="3727380"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掌握排序查询，能够熟练运用</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ORDER BY</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SORT BY</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等子句对数据进行排序展示。</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338493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133651"/>
            <a:ext cx="6096539"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在日常数据分析中，结果的呈现顺序往往与数据本身同等重要。一个无序的结果集虽然包含所需信息，但在阅读和使用时</a:t>
            </a:r>
            <a:r>
              <a:rPr lang="zh-CN" altLang="en-US" sz="2000" dirty="0">
                <a:solidFill>
                  <a:srgbClr val="1369B2"/>
                </a:solidFill>
                <a:latin typeface="微软雅黑" panose="020B0503020204020204" pitchFamily="34" charset="-122"/>
                <a:ea typeface="微软雅黑" panose="020B0503020204020204" pitchFamily="34" charset="-122"/>
              </a:rPr>
              <a:t>缺乏直观性</a:t>
            </a:r>
            <a:r>
              <a:rPr lang="zh-CN" altLang="en-US" sz="2000" dirty="0">
                <a:solidFill>
                  <a:srgbClr val="595959"/>
                </a:solidFill>
                <a:latin typeface="微软雅黑" panose="020B0503020204020204" pitchFamily="34" charset="-122"/>
                <a:ea typeface="微软雅黑" panose="020B0503020204020204" pitchFamily="34" charset="-122"/>
              </a:rPr>
              <a:t>；而经过合理排序的结果集，不仅更易于理解，还能帮助</a:t>
            </a:r>
            <a:r>
              <a:rPr lang="zh-CN" altLang="en-US" sz="2000" dirty="0">
                <a:solidFill>
                  <a:srgbClr val="1369B2"/>
                </a:solidFill>
                <a:latin typeface="微软雅黑" panose="020B0503020204020204" pitchFamily="34" charset="-122"/>
                <a:ea typeface="微软雅黑" panose="020B0503020204020204" pitchFamily="34" charset="-122"/>
              </a:rPr>
              <a:t>分析者快速发现规律与重点</a:t>
            </a:r>
            <a:r>
              <a:rPr lang="zh-CN" altLang="en-US" sz="2000" dirty="0">
                <a:solidFill>
                  <a:srgbClr val="595959"/>
                </a:solidFill>
                <a:latin typeface="微软雅黑" panose="020B0503020204020204" pitchFamily="34" charset="-122"/>
                <a:ea typeface="微软雅黑" panose="020B0503020204020204" pitchFamily="34" charset="-122"/>
              </a:rPr>
              <a:t>。例如，在商品分析中，排序能帮助我们快速找到销量最高或最低的商品。</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910630" y="1413570"/>
            <a:ext cx="10585176"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中提供了多种子句用于</a:t>
            </a:r>
            <a:r>
              <a:rPr lang="zh-CN" altLang="en-US" sz="2000" dirty="0">
                <a:solidFill>
                  <a:srgbClr val="1369B2"/>
                </a:solidFill>
                <a:latin typeface="微软雅黑" panose="020B0503020204020204" pitchFamily="34" charset="-122"/>
                <a:ea typeface="微软雅黑" panose="020B0503020204020204" pitchFamily="34" charset="-122"/>
              </a:rPr>
              <a:t>实现排序查询</a:t>
            </a:r>
            <a:r>
              <a:rPr lang="zh-CN" altLang="en-US" sz="2000" dirty="0">
                <a:solidFill>
                  <a:srgbClr val="595959"/>
                </a:solidFill>
                <a:latin typeface="微软雅黑" panose="020B0503020204020204" pitchFamily="34" charset="-122"/>
                <a:ea typeface="微软雅黑" panose="020B0503020204020204" pitchFamily="34" charset="-122"/>
              </a:rPr>
              <a:t>，从而能够灵活适应不同的应用场景，具体介绍如下。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342678" y="2891803"/>
            <a:ext cx="2309086" cy="2333759"/>
            <a:chOff x="1546239" y="3760713"/>
            <a:chExt cx="1557032" cy="1573670"/>
          </a:xfrm>
        </p:grpSpPr>
        <p:sp>
          <p:nvSpPr>
            <p:cNvPr id="24" name="任意多边形 17"/>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ORDER BY</a:t>
              </a:r>
              <a:r>
                <a:rPr lang="zh-CN" altLang="en-US" sz="2000" dirty="0">
                  <a:latin typeface="微软雅黑" panose="020B0503020204020204" pitchFamily="34" charset="-122"/>
                  <a:ea typeface="微软雅黑" panose="020B0503020204020204" pitchFamily="34" charset="-122"/>
                  <a:sym typeface="Arial" panose="020B0604020202020204" pitchFamily="34" charset="0"/>
                </a:rPr>
                <a:t>子句</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任意多边形 18"/>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A</a:t>
              </a:r>
              <a:endParaRPr lang="zh-CN" altLang="en-US" sz="1350" dirty="0">
                <a:solidFill>
                  <a:srgbClr val="628EE3"/>
                </a:solidFill>
                <a:sym typeface="Arial" panose="020B0604020202020204" pitchFamily="34" charset="0"/>
              </a:endParaRPr>
            </a:p>
          </p:txBody>
        </p:sp>
      </p:grpSp>
      <p:grpSp>
        <p:nvGrpSpPr>
          <p:cNvPr id="21" name="组合 20"/>
          <p:cNvGrpSpPr/>
          <p:nvPr/>
        </p:nvGrpSpPr>
        <p:grpSpPr>
          <a:xfrm>
            <a:off x="5016728" y="2891803"/>
            <a:ext cx="2309086" cy="2333759"/>
            <a:chOff x="1546239" y="3760713"/>
            <a:chExt cx="1557032" cy="1573670"/>
          </a:xfrm>
        </p:grpSpPr>
        <p:sp>
          <p:nvSpPr>
            <p:cNvPr id="22"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SORT BY</a:t>
              </a:r>
              <a:r>
                <a:rPr lang="zh-CN" altLang="en-US" sz="2000" dirty="0">
                  <a:latin typeface="微软雅黑" panose="020B0503020204020204" pitchFamily="34" charset="-122"/>
                  <a:ea typeface="微软雅黑" panose="020B0503020204020204" pitchFamily="34" charset="-122"/>
                  <a:sym typeface="Arial" panose="020B0604020202020204" pitchFamily="34" charset="0"/>
                </a:rPr>
                <a:t>子句</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B</a:t>
              </a:r>
              <a:endParaRPr lang="zh-CN" altLang="en-US" sz="1350" dirty="0">
                <a:solidFill>
                  <a:srgbClr val="628EE3"/>
                </a:solidFill>
                <a:sym typeface="Arial" panose="020B0604020202020204" pitchFamily="34" charset="0"/>
              </a:endParaRPr>
            </a:p>
          </p:txBody>
        </p:sp>
      </p:grpSp>
      <p:grpSp>
        <p:nvGrpSpPr>
          <p:cNvPr id="26" name="组合 25"/>
          <p:cNvGrpSpPr/>
          <p:nvPr/>
        </p:nvGrpSpPr>
        <p:grpSpPr>
          <a:xfrm>
            <a:off x="8538649" y="2891802"/>
            <a:ext cx="2309086" cy="2333759"/>
            <a:chOff x="1546239" y="3760713"/>
            <a:chExt cx="1557032" cy="1573670"/>
          </a:xfrm>
        </p:grpSpPr>
        <p:sp>
          <p:nvSpPr>
            <p:cNvPr id="27" name="任意多边形 10"/>
            <p:cNvSpPr/>
            <p:nvPr/>
          </p:nvSpPr>
          <p:spPr>
            <a:xfrm>
              <a:off x="1546239" y="3760713"/>
              <a:ext cx="1557032" cy="1573670"/>
            </a:xfrm>
            <a:custGeom>
              <a:avLst/>
              <a:gdLst>
                <a:gd name="connsiteX0" fmla="*/ 711793 w 1423588"/>
                <a:gd name="connsiteY0" fmla="*/ 61278 h 1438800"/>
                <a:gd name="connsiteX1" fmla="*/ 1369916 w 1423588"/>
                <a:gd name="connsiteY1" fmla="*/ 719401 h 1438800"/>
                <a:gd name="connsiteX2" fmla="*/ 711793 w 1423588"/>
                <a:gd name="connsiteY2" fmla="*/ 1377524 h 1438800"/>
                <a:gd name="connsiteX3" fmla="*/ 53670 w 1423588"/>
                <a:gd name="connsiteY3" fmla="*/ 719401 h 1438800"/>
                <a:gd name="connsiteX4" fmla="*/ 711793 w 1423588"/>
                <a:gd name="connsiteY4" fmla="*/ 61278 h 1438800"/>
                <a:gd name="connsiteX5" fmla="*/ 711794 w 1423588"/>
                <a:gd name="connsiteY5" fmla="*/ 48120 h 1438800"/>
                <a:gd name="connsiteX6" fmla="*/ 40513 w 1423588"/>
                <a:gd name="connsiteY6" fmla="*/ 719401 h 1438800"/>
                <a:gd name="connsiteX7" fmla="*/ 711794 w 1423588"/>
                <a:gd name="connsiteY7" fmla="*/ 1390682 h 1438800"/>
                <a:gd name="connsiteX8" fmla="*/ 1383075 w 1423588"/>
                <a:gd name="connsiteY8" fmla="*/ 719401 h 1438800"/>
                <a:gd name="connsiteX9" fmla="*/ 711794 w 1423588"/>
                <a:gd name="connsiteY9" fmla="*/ 48120 h 1438800"/>
                <a:gd name="connsiteX10" fmla="*/ 711794 w 1423588"/>
                <a:gd name="connsiteY10" fmla="*/ 0 h 1438800"/>
                <a:gd name="connsiteX11" fmla="*/ 1423588 w 1423588"/>
                <a:gd name="connsiteY11" fmla="*/ 719400 h 1438800"/>
                <a:gd name="connsiteX12" fmla="*/ 711794 w 1423588"/>
                <a:gd name="connsiteY12" fmla="*/ 1438800 h 1438800"/>
                <a:gd name="connsiteX13" fmla="*/ 0 w 1423588"/>
                <a:gd name="connsiteY13" fmla="*/ 719400 h 1438800"/>
                <a:gd name="connsiteX14" fmla="*/ 711794 w 1423588"/>
                <a:gd name="connsiteY14" fmla="*/ 0 h 143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3588" h="1438800">
                  <a:moveTo>
                    <a:pt x="711793" y="61278"/>
                  </a:moveTo>
                  <a:cubicBezTo>
                    <a:pt x="1075264" y="61278"/>
                    <a:pt x="1369916" y="355930"/>
                    <a:pt x="1369916" y="719401"/>
                  </a:cubicBezTo>
                  <a:cubicBezTo>
                    <a:pt x="1369916" y="1082872"/>
                    <a:pt x="1075264" y="1377524"/>
                    <a:pt x="711793" y="1377524"/>
                  </a:cubicBezTo>
                  <a:cubicBezTo>
                    <a:pt x="348322" y="1377524"/>
                    <a:pt x="53670" y="1082872"/>
                    <a:pt x="53670" y="719401"/>
                  </a:cubicBezTo>
                  <a:cubicBezTo>
                    <a:pt x="53670" y="355930"/>
                    <a:pt x="348322" y="61278"/>
                    <a:pt x="711793" y="61278"/>
                  </a:cubicBezTo>
                  <a:close/>
                  <a:moveTo>
                    <a:pt x="711794" y="48120"/>
                  </a:moveTo>
                  <a:cubicBezTo>
                    <a:pt x="341056" y="48120"/>
                    <a:pt x="40513" y="348663"/>
                    <a:pt x="40513" y="719401"/>
                  </a:cubicBezTo>
                  <a:cubicBezTo>
                    <a:pt x="40513" y="1090139"/>
                    <a:pt x="341056" y="1390682"/>
                    <a:pt x="711794" y="1390682"/>
                  </a:cubicBezTo>
                  <a:cubicBezTo>
                    <a:pt x="1082532" y="1390682"/>
                    <a:pt x="1383075" y="1090139"/>
                    <a:pt x="1383075" y="719401"/>
                  </a:cubicBezTo>
                  <a:cubicBezTo>
                    <a:pt x="1383075" y="348663"/>
                    <a:pt x="1082532" y="48120"/>
                    <a:pt x="711794" y="48120"/>
                  </a:cubicBezTo>
                  <a:close/>
                  <a:moveTo>
                    <a:pt x="711794" y="0"/>
                  </a:moveTo>
                  <a:cubicBezTo>
                    <a:pt x="1104907" y="0"/>
                    <a:pt x="1423588" y="322086"/>
                    <a:pt x="1423588" y="719400"/>
                  </a:cubicBezTo>
                  <a:cubicBezTo>
                    <a:pt x="1423588" y="1116714"/>
                    <a:pt x="1104907" y="1438800"/>
                    <a:pt x="711794" y="1438800"/>
                  </a:cubicBezTo>
                  <a:cubicBezTo>
                    <a:pt x="318681" y="1438800"/>
                    <a:pt x="0" y="1116714"/>
                    <a:pt x="0" y="719400"/>
                  </a:cubicBezTo>
                  <a:cubicBezTo>
                    <a:pt x="0" y="322086"/>
                    <a:pt x="318681" y="0"/>
                    <a:pt x="711794" y="0"/>
                  </a:cubicBezTo>
                  <a:close/>
                </a:path>
              </a:pathLst>
            </a:custGeom>
            <a:solidFill>
              <a:srgbClr val="628EE3"/>
            </a:solidFill>
            <a:ln>
              <a:noFill/>
            </a:ln>
            <a:effectLst/>
          </p:spPr>
          <p:style>
            <a:lnRef idx="2">
              <a:srgbClr val="628EE3">
                <a:shade val="50000"/>
              </a:srgbClr>
            </a:lnRef>
            <a:fillRef idx="1">
              <a:srgbClr val="628EE3"/>
            </a:fillRef>
            <a:effectRef idx="0">
              <a:srgbClr val="628EE3"/>
            </a:effectRef>
            <a:fontRef idx="minor">
              <a:srgbClr val="FFFFFF"/>
            </a:fontRef>
          </p:style>
          <p:txBody>
            <a:bodyPr wrap="square" tIns="378000"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2000" dirty="0">
                  <a:latin typeface="微软雅黑" panose="020B0503020204020204" pitchFamily="34" charset="-122"/>
                  <a:ea typeface="微软雅黑" panose="020B0503020204020204" pitchFamily="34" charset="-122"/>
                  <a:sym typeface="Arial" panose="020B0604020202020204" pitchFamily="34" charset="0"/>
                </a:rPr>
                <a:t>CLUSTER BY</a:t>
              </a:r>
              <a:r>
                <a:rPr lang="zh-CN" altLang="en-US" sz="2000" dirty="0">
                  <a:latin typeface="微软雅黑" panose="020B0503020204020204" pitchFamily="34" charset="-122"/>
                  <a:ea typeface="微软雅黑" panose="020B0503020204020204" pitchFamily="34" charset="-122"/>
                  <a:sym typeface="Arial" panose="020B0604020202020204" pitchFamily="34" charset="0"/>
                </a:rPr>
                <a:t>子句</a:t>
              </a:r>
              <a:endParaRPr lang="en-US" altLang="zh-CN" sz="20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任意多边形 16"/>
            <p:cNvSpPr/>
            <p:nvPr/>
          </p:nvSpPr>
          <p:spPr>
            <a:xfrm>
              <a:off x="2070709" y="3823466"/>
              <a:ext cx="508092" cy="457200"/>
            </a:xfrm>
            <a:custGeom>
              <a:avLst/>
              <a:gdLst>
                <a:gd name="connsiteX0" fmla="*/ 254046 w 508092"/>
                <a:gd name="connsiteY0" fmla="*/ 0 h 457200"/>
                <a:gd name="connsiteX1" fmla="*/ 410945 w 508092"/>
                <a:gd name="connsiteY1" fmla="*/ 15835 h 457200"/>
                <a:gd name="connsiteX2" fmla="*/ 508092 w 508092"/>
                <a:gd name="connsiteY2" fmla="*/ 46025 h 457200"/>
                <a:gd name="connsiteX3" fmla="*/ 508092 w 508092"/>
                <a:gd name="connsiteY3" fmla="*/ 203154 h 457200"/>
                <a:gd name="connsiteX4" fmla="*/ 254046 w 508092"/>
                <a:gd name="connsiteY4" fmla="*/ 457200 h 457200"/>
                <a:gd name="connsiteX5" fmla="*/ 0 w 508092"/>
                <a:gd name="connsiteY5" fmla="*/ 203154 h 457200"/>
                <a:gd name="connsiteX6" fmla="*/ 0 w 508092"/>
                <a:gd name="connsiteY6" fmla="*/ 46025 h 457200"/>
                <a:gd name="connsiteX7" fmla="*/ 97148 w 508092"/>
                <a:gd name="connsiteY7" fmla="*/ 15835 h 457200"/>
                <a:gd name="connsiteX8" fmla="*/ 254046 w 508092"/>
                <a:gd name="connsiteY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092" h="457200">
                  <a:moveTo>
                    <a:pt x="254046" y="0"/>
                  </a:moveTo>
                  <a:cubicBezTo>
                    <a:pt x="307792" y="0"/>
                    <a:pt x="360265" y="5452"/>
                    <a:pt x="410945" y="15835"/>
                  </a:cubicBezTo>
                  <a:lnTo>
                    <a:pt x="508092" y="46025"/>
                  </a:lnTo>
                  <a:lnTo>
                    <a:pt x="508092" y="203154"/>
                  </a:lnTo>
                  <a:cubicBezTo>
                    <a:pt x="508092" y="343460"/>
                    <a:pt x="394352" y="457200"/>
                    <a:pt x="254046" y="457200"/>
                  </a:cubicBezTo>
                  <a:cubicBezTo>
                    <a:pt x="113740" y="457200"/>
                    <a:pt x="0" y="343460"/>
                    <a:pt x="0" y="203154"/>
                  </a:cubicBezTo>
                  <a:lnTo>
                    <a:pt x="0" y="46025"/>
                  </a:lnTo>
                  <a:lnTo>
                    <a:pt x="97148" y="15835"/>
                  </a:lnTo>
                  <a:cubicBezTo>
                    <a:pt x="147828" y="5452"/>
                    <a:pt x="200301" y="0"/>
                    <a:pt x="254046" y="0"/>
                  </a:cubicBezTo>
                  <a:close/>
                </a:path>
              </a:pathLst>
            </a:custGeom>
            <a:solidFill>
              <a:srgbClr val="FFFFFF"/>
            </a:solidFill>
            <a:ln>
              <a:noFill/>
            </a:ln>
            <a:effectLst>
              <a:outerShdw blurRad="50800" dist="38100" dir="5400000" algn="t" rotWithShape="0">
                <a:prstClr val="black">
                  <a:alpha val="40000"/>
                </a:prstClr>
              </a:outerShdw>
            </a:effectLst>
          </p:spPr>
          <p:style>
            <a:lnRef idx="2">
              <a:srgbClr val="628EE3">
                <a:shade val="50000"/>
              </a:srgbClr>
            </a:lnRef>
            <a:fillRef idx="1">
              <a:srgbClr val="628EE3"/>
            </a:fillRef>
            <a:effectRef idx="0">
              <a:srgbClr val="628EE3"/>
            </a:effectRef>
            <a:fontRef idx="minor">
              <a:srgbClr val="FFFFFF"/>
            </a:fontRef>
          </p:style>
          <p:txBody>
            <a:bodyPr rtlCol="0" anchor="ctr">
              <a:normAutofit/>
            </a:bodyPr>
            <a:lstStyle>
              <a:defPPr>
                <a:defRPr lang="zh-CN">
                  <a:solidFill>
                    <a:srgbClr val="FFFFFF"/>
                  </a:solidFill>
                </a:defRPr>
              </a:defPPr>
              <a:lvl1pPr marL="0" lvl="0"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rgbClr val="FFFFFF"/>
                  </a:solidFill>
                  <a:latin typeface="Arial" panose="020B0604020202020204" pitchFamily="34" charset="0"/>
                  <a:ea typeface="宋体" panose="02010600030101010101" pitchFamily="2" charset="-122"/>
                  <a:cs typeface="+mn-cs"/>
                </a:defRPr>
              </a:lvl9pPr>
            </a:lstStyle>
            <a:p>
              <a:pPr algn="ctr"/>
              <a:r>
                <a:rPr lang="en-US" altLang="zh-CN" sz="1350" dirty="0">
                  <a:solidFill>
                    <a:srgbClr val="628EE3"/>
                  </a:solidFill>
                  <a:sym typeface="Arial" panose="020B0604020202020204" pitchFamily="34" charset="0"/>
                </a:rPr>
                <a:t>C</a:t>
              </a:r>
              <a:endParaRPr lang="zh-CN" altLang="en-US" sz="1350" dirty="0">
                <a:solidFill>
                  <a:srgbClr val="628EE3"/>
                </a:solidFill>
                <a:sym typeface="Arial" panose="020B0604020202020204" pitchFamily="34" charset="0"/>
              </a:endParaRPr>
            </a:p>
          </p:txBody>
        </p:sp>
      </p:grpSp>
      <p:sp>
        <p:nvSpPr>
          <p:cNvPr id="1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ORDER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用于对查询结果进行</a:t>
            </a:r>
            <a:r>
              <a:rPr lang="zh-CN" altLang="en-US" sz="2000" dirty="0">
                <a:solidFill>
                  <a:srgbClr val="1369B2"/>
                </a:solidFill>
                <a:latin typeface="微软雅黑" panose="020B0503020204020204" pitchFamily="34" charset="-122"/>
                <a:ea typeface="微软雅黑" panose="020B0503020204020204" pitchFamily="34" charset="-122"/>
              </a:rPr>
              <a:t>全局排序</a:t>
            </a:r>
            <a:r>
              <a:rPr lang="zh-CN" altLang="en-US" sz="2000" dirty="0">
                <a:solidFill>
                  <a:srgbClr val="595959"/>
                </a:solidFill>
                <a:latin typeface="微软雅黑" panose="020B0503020204020204" pitchFamily="34" charset="-122"/>
                <a:ea typeface="微软雅黑" panose="020B0503020204020204" pitchFamily="34" charset="-122"/>
              </a:rPr>
              <a:t>。由于全局排序只能由一个</a:t>
            </a:r>
            <a:r>
              <a:rPr lang="en-US" altLang="zh-CN" sz="2000" dirty="0">
                <a:solidFill>
                  <a:srgbClr val="1369B2"/>
                </a:solidFill>
                <a:latin typeface="微软雅黑" panose="020B0503020204020204" pitchFamily="34" charset="-122"/>
                <a:ea typeface="微软雅黑" panose="020B0503020204020204" pitchFamily="34" charset="-122"/>
              </a:rPr>
              <a:t>Task</a:t>
            </a:r>
            <a:r>
              <a:rPr lang="zh-CN" altLang="en-US" sz="2000" dirty="0">
                <a:solidFill>
                  <a:srgbClr val="595959"/>
                </a:solidFill>
                <a:latin typeface="微软雅黑" panose="020B0503020204020204" pitchFamily="34" charset="-122"/>
                <a:ea typeface="微软雅黑" panose="020B0503020204020204" pitchFamily="34" charset="-122"/>
              </a:rPr>
              <a:t>完成，因此容易成为性能瓶颈。基于</a:t>
            </a:r>
            <a:r>
              <a:rPr lang="en-US" altLang="zh-CN" sz="2000" dirty="0">
                <a:solidFill>
                  <a:srgbClr val="595959"/>
                </a:solidFill>
                <a:latin typeface="微软雅黑" panose="020B0503020204020204" pitchFamily="34" charset="-122"/>
                <a:ea typeface="微软雅黑" panose="020B0503020204020204" pitchFamily="34" charset="-122"/>
              </a:rPr>
              <a:t>ORDER BY</a:t>
            </a:r>
            <a:r>
              <a:rPr lang="zh-CN" altLang="en-US" sz="2000" dirty="0">
                <a:solidFill>
                  <a:srgbClr val="595959"/>
                </a:solidFill>
                <a:latin typeface="微软雅黑" panose="020B0503020204020204" pitchFamily="34" charset="-122"/>
                <a:ea typeface="微软雅黑" panose="020B0503020204020204" pitchFamily="34" charset="-122"/>
              </a:rPr>
              <a:t>子句实现的排序查询，通常适用于小规模数据集或必须严格保证全局顺序的场景。</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3" y="1629594"/>
            <a:ext cx="4277276"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1369B2"/>
                </a:solidFill>
                <a:latin typeface="微软雅黑" panose="020B0503020204020204" pitchFamily="34" charset="-122"/>
                <a:ea typeface="微软雅黑" panose="020B0503020204020204" pitchFamily="34" charset="-122"/>
              </a:rPr>
              <a:t>ORDER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矩形: 圆角 8"/>
          <p:cNvSpPr/>
          <p:nvPr/>
        </p:nvSpPr>
        <p:spPr>
          <a:xfrm>
            <a:off x="1143690" y="2735876"/>
            <a:ext cx="9704044" cy="3718253"/>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2" name="矩形: 圆角 11"/>
          <p:cNvSpPr/>
          <p:nvPr/>
        </p:nvSpPr>
        <p:spPr>
          <a:xfrm>
            <a:off x="2217434" y="2519852"/>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3" name="文本框 28"/>
          <p:cNvSpPr txBox="1"/>
          <p:nvPr/>
        </p:nvSpPr>
        <p:spPr>
          <a:xfrm>
            <a:off x="2289442" y="2546038"/>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1771878" y="3383949"/>
            <a:ext cx="8427784" cy="13419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5" name="矩形 14"/>
          <p:cNvSpPr/>
          <p:nvPr/>
        </p:nvSpPr>
        <p:spPr>
          <a:xfrm>
            <a:off x="2053534" y="3722258"/>
            <a:ext cx="7371076"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 BY col [ASC|DESC][,col [ASC|DESC],...]</a:t>
            </a:r>
            <a:endParaRPr lang="en-US" altLang="zh-CN" sz="20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6" name="矩形 15"/>
          <p:cNvSpPr/>
          <p:nvPr/>
        </p:nvSpPr>
        <p:spPr>
          <a:xfrm>
            <a:off x="3430054" y="3815107"/>
            <a:ext cx="521948"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7" name="直接箭头连接符 16"/>
          <p:cNvCxnSpPr/>
          <p:nvPr/>
        </p:nvCxnSpPr>
        <p:spPr>
          <a:xfrm>
            <a:off x="3952002" y="4054944"/>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7"/>
          <p:cNvSpPr txBox="1"/>
          <p:nvPr/>
        </p:nvSpPr>
        <p:spPr>
          <a:xfrm>
            <a:off x="2278782" y="4765320"/>
            <a:ext cx="2088231"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用于指定排序字段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9" name="矩形 18"/>
          <p:cNvSpPr/>
          <p:nvPr/>
        </p:nvSpPr>
        <p:spPr>
          <a:xfrm>
            <a:off x="2278784" y="4730743"/>
            <a:ext cx="1872208" cy="5030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0" name="矩形 19"/>
          <p:cNvSpPr/>
          <p:nvPr/>
        </p:nvSpPr>
        <p:spPr>
          <a:xfrm>
            <a:off x="3972684" y="3815107"/>
            <a:ext cx="521948"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1" name="直接箭头连接符 20"/>
          <p:cNvCxnSpPr/>
          <p:nvPr/>
        </p:nvCxnSpPr>
        <p:spPr>
          <a:xfrm flipV="1">
            <a:off x="3972684" y="3429794"/>
            <a:ext cx="0" cy="57035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文本框 7"/>
          <p:cNvSpPr txBox="1"/>
          <p:nvPr/>
        </p:nvSpPr>
        <p:spPr>
          <a:xfrm>
            <a:off x="3906502" y="2699096"/>
            <a:ext cx="1403291"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用于指定排序规则为升序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3" name="矩形 22"/>
          <p:cNvSpPr/>
          <p:nvPr/>
        </p:nvSpPr>
        <p:spPr>
          <a:xfrm>
            <a:off x="3899826" y="2670650"/>
            <a:ext cx="1409967" cy="75270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4" name="矩形 23"/>
          <p:cNvSpPr/>
          <p:nvPr/>
        </p:nvSpPr>
        <p:spPr>
          <a:xfrm>
            <a:off x="4557694" y="3815106"/>
            <a:ext cx="673416" cy="40677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5" name="直接箭头连接符 24"/>
          <p:cNvCxnSpPr/>
          <p:nvPr/>
        </p:nvCxnSpPr>
        <p:spPr>
          <a:xfrm>
            <a:off x="5231110" y="3861842"/>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7"/>
          <p:cNvSpPr txBox="1"/>
          <p:nvPr/>
        </p:nvSpPr>
        <p:spPr>
          <a:xfrm>
            <a:off x="4691049" y="4544491"/>
            <a:ext cx="1404158"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用于指定排序规则为降序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7" name="矩形 26"/>
          <p:cNvSpPr/>
          <p:nvPr/>
        </p:nvSpPr>
        <p:spPr>
          <a:xfrm>
            <a:off x="4691050" y="4509914"/>
            <a:ext cx="1548172" cy="7143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8" name="圆角矩形标注 8"/>
          <p:cNvSpPr/>
          <p:nvPr/>
        </p:nvSpPr>
        <p:spPr bwMode="auto">
          <a:xfrm>
            <a:off x="2217434" y="5544709"/>
            <a:ext cx="7303174" cy="956155"/>
          </a:xfrm>
          <a:prstGeom prst="wedgeRoundRectCallout">
            <a:avLst>
              <a:gd name="adj1" fmla="val 15982"/>
              <a:gd name="adj2" fmla="val -81426"/>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zh-CN" altLang="en-US" sz="1600" dirty="0">
                <a:solidFill>
                  <a:srgbClr val="FF0000"/>
                </a:solidFill>
                <a:latin typeface="微软雅黑" panose="020B0503020204020204" pitchFamily="34" charset="-122"/>
                <a:ea typeface="微软雅黑" panose="020B0503020204020204" pitchFamily="34" charset="-122"/>
              </a:rPr>
              <a:t>需要注意的是，</a:t>
            </a:r>
            <a:r>
              <a:rPr lang="en-US" altLang="zh-CN" sz="1600" dirty="0">
                <a:solidFill>
                  <a:srgbClr val="FF0000"/>
                </a:solidFill>
                <a:latin typeface="微软雅黑" panose="020B0503020204020204" pitchFamily="34" charset="-122"/>
                <a:ea typeface="微软雅黑" panose="020B0503020204020204" pitchFamily="34" charset="-122"/>
              </a:rPr>
              <a:t>ORDER BY</a:t>
            </a:r>
            <a:r>
              <a:rPr lang="zh-CN" altLang="en-US" sz="1600" dirty="0">
                <a:solidFill>
                  <a:srgbClr val="FF0000"/>
                </a:solidFill>
                <a:latin typeface="微软雅黑" panose="020B0503020204020204" pitchFamily="34" charset="-122"/>
                <a:ea typeface="微软雅黑" panose="020B0503020204020204" pitchFamily="34" charset="-122"/>
              </a:rPr>
              <a:t>子句实现的是全局排序，当面对大规模数据时，可能会对集群性能造成严重影响</a:t>
            </a:r>
            <a:endParaRPr lang="zh-CN" altLang="en-US" sz="1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接下来，基于数据库</a:t>
            </a:r>
            <a:r>
              <a:rPr lang="en-US" altLang="zh-CN" sz="2000" dirty="0">
                <a:solidFill>
                  <a:srgbClr val="595959"/>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中的分区表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，演示如何使用</a:t>
            </a:r>
            <a:r>
              <a:rPr lang="en-US" altLang="zh-CN" sz="2000" dirty="0">
                <a:solidFill>
                  <a:srgbClr val="1369B2"/>
                </a:solidFill>
                <a:latin typeface="微软雅黑" panose="020B0503020204020204" pitchFamily="34" charset="-122"/>
                <a:ea typeface="微软雅黑" panose="020B0503020204020204" pitchFamily="34" charset="-122"/>
              </a:rPr>
              <a:t>ORDER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实现排序查询，具体内容如下。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en-US" altLang="zh-CN" sz="2000" dirty="0">
                <a:solidFill>
                  <a:srgbClr val="1369B2"/>
                </a:solidFill>
              </a:rPr>
              <a:t>ORDER BY</a:t>
            </a:r>
            <a:r>
              <a:rPr lang="zh-CN" altLang="en-US" sz="2000" dirty="0">
                <a:solidFill>
                  <a:srgbClr val="595959"/>
                </a:solidFill>
              </a:rPr>
              <a:t>子句对分区表</a:t>
            </a:r>
            <a:r>
              <a:rPr lang="en-US" altLang="zh-CN" sz="2000" dirty="0" err="1">
                <a:solidFill>
                  <a:srgbClr val="1369B2"/>
                </a:solidFill>
              </a:rPr>
              <a:t>sales_fact</a:t>
            </a:r>
            <a:r>
              <a:rPr lang="zh-CN" altLang="en-US" sz="2000" dirty="0">
                <a:solidFill>
                  <a:srgbClr val="595959"/>
                </a:solidFill>
              </a:rPr>
              <a:t>中的订单按照订单金额</a:t>
            </a:r>
            <a:r>
              <a:rPr lang="zh-CN" altLang="en-US" sz="2000" dirty="0">
                <a:solidFill>
                  <a:srgbClr val="1369B2"/>
                </a:solidFill>
              </a:rPr>
              <a:t>降序排序</a:t>
            </a:r>
            <a:r>
              <a:rPr lang="zh-CN" altLang="en-US" sz="2000" dirty="0">
                <a:solidFill>
                  <a:srgbClr val="595959"/>
                </a:solidFill>
              </a:rPr>
              <a:t>，并结合</a:t>
            </a:r>
            <a:r>
              <a:rPr lang="en-US" altLang="zh-CN" sz="2000" dirty="0">
                <a:solidFill>
                  <a:srgbClr val="1369B2"/>
                </a:solidFill>
              </a:rPr>
              <a:t>LIMIT</a:t>
            </a:r>
            <a:r>
              <a:rPr lang="zh-CN" altLang="en-US" sz="2000" dirty="0">
                <a:solidFill>
                  <a:srgbClr val="1369B2"/>
                </a:solidFill>
              </a:rPr>
              <a:t>子句</a:t>
            </a:r>
            <a:r>
              <a:rPr lang="zh-CN" altLang="en-US" sz="2000" dirty="0">
                <a:solidFill>
                  <a:srgbClr val="595959"/>
                </a:solidFill>
              </a:rPr>
              <a:t>获取排名前</a:t>
            </a:r>
            <a:r>
              <a:rPr lang="en-US" altLang="zh-CN" sz="2000" dirty="0">
                <a:solidFill>
                  <a:srgbClr val="595959"/>
                </a:solidFill>
              </a:rPr>
              <a:t>3</a:t>
            </a:r>
            <a:r>
              <a:rPr lang="zh-CN" altLang="en-US" sz="2000" dirty="0">
                <a:solidFill>
                  <a:srgbClr val="595959"/>
                </a:solidFill>
              </a:rPr>
              <a:t>的订单，返回对应的</a:t>
            </a:r>
            <a:r>
              <a:rPr lang="zh-CN" altLang="en-US" sz="2000" dirty="0">
                <a:solidFill>
                  <a:srgbClr val="1369B2"/>
                </a:solidFill>
              </a:rPr>
              <a:t>订单</a:t>
            </a:r>
            <a:r>
              <a:rPr lang="en-US" altLang="zh-CN" sz="2000" dirty="0">
                <a:solidFill>
                  <a:srgbClr val="1369B2"/>
                </a:solidFill>
              </a:rPr>
              <a:t>ID</a:t>
            </a:r>
            <a:r>
              <a:rPr lang="zh-CN" altLang="en-US" sz="2000" dirty="0">
                <a:solidFill>
                  <a:srgbClr val="595959"/>
                </a:solidFill>
              </a:rPr>
              <a:t>和</a:t>
            </a:r>
            <a:r>
              <a:rPr lang="zh-CN" altLang="en-US" sz="2000" dirty="0">
                <a:solidFill>
                  <a:srgbClr val="1369B2"/>
                </a:solidFill>
              </a:rPr>
              <a:t>订单金额</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矩形: 圆角 13"/>
          <p:cNvSpPr/>
          <p:nvPr/>
        </p:nvSpPr>
        <p:spPr>
          <a:xfrm>
            <a:off x="3142878" y="3501802"/>
            <a:ext cx="8136904" cy="2952328"/>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4216622" y="3285778"/>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4288630" y="3311964"/>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574926" y="4052663"/>
            <a:ext cx="7200800" cy="2185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646934" y="4244671"/>
            <a:ext cx="7371076"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,(price * quantity - discount )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DESC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LIMIT 3;</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3142878" y="2781722"/>
            <a:ext cx="7614925" cy="302433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en-US" altLang="zh-CN" sz="2000" dirty="0">
                <a:solidFill>
                  <a:srgbClr val="1369B2"/>
                </a:solidFill>
              </a:rPr>
              <a:t>ORDER BY</a:t>
            </a:r>
            <a:r>
              <a:rPr lang="zh-CN" altLang="en-US" sz="2000" dirty="0">
                <a:solidFill>
                  <a:srgbClr val="1369B2"/>
                </a:solidFill>
              </a:rPr>
              <a:t>子句</a:t>
            </a:r>
            <a:r>
              <a:rPr lang="zh-CN" altLang="en-US" sz="2000" dirty="0">
                <a:solidFill>
                  <a:srgbClr val="595959"/>
                </a:solidFill>
              </a:rPr>
              <a:t>和</a:t>
            </a:r>
            <a:r>
              <a:rPr lang="en-US" altLang="zh-CN" sz="2000" dirty="0">
                <a:solidFill>
                  <a:srgbClr val="1369B2"/>
                </a:solidFill>
              </a:rPr>
              <a:t>GROUP BY</a:t>
            </a:r>
            <a:r>
              <a:rPr lang="zh-CN" altLang="en-US" sz="2000" dirty="0">
                <a:solidFill>
                  <a:srgbClr val="1369B2"/>
                </a:solidFill>
              </a:rPr>
              <a:t>子句</a:t>
            </a:r>
            <a:r>
              <a:rPr lang="zh-CN" altLang="en-US" sz="2000" dirty="0">
                <a:solidFill>
                  <a:srgbClr val="595959"/>
                </a:solidFill>
              </a:rPr>
              <a:t>实现分组排序查询，计算分区表</a:t>
            </a:r>
            <a:r>
              <a:rPr lang="en-US" altLang="zh-CN" sz="2000" dirty="0" err="1">
                <a:solidFill>
                  <a:srgbClr val="1369B2"/>
                </a:solidFill>
              </a:rPr>
              <a:t>sales_fact</a:t>
            </a:r>
            <a:r>
              <a:rPr lang="zh-CN" altLang="en-US" sz="2000" dirty="0">
                <a:solidFill>
                  <a:srgbClr val="595959"/>
                </a:solidFill>
              </a:rPr>
              <a:t>中每个省级行政区的订单金额，并按照订单金额降序排序，具体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矩形: 圆角 13"/>
          <p:cNvSpPr/>
          <p:nvPr/>
        </p:nvSpPr>
        <p:spPr>
          <a:xfrm>
            <a:off x="3142878" y="3501802"/>
            <a:ext cx="8136904" cy="316835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4216622" y="3285778"/>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4288630" y="3311964"/>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574926" y="4052662"/>
            <a:ext cx="7200800" cy="24734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646934" y="4149874"/>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province, SUM(price * quantity - discount)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total_amount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GROUP BY province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DESC;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3142878" y="2844665"/>
            <a:ext cx="7775853" cy="324942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en-US" altLang="zh-CN" sz="2000" dirty="0">
                <a:solidFill>
                  <a:srgbClr val="1369B2"/>
                </a:solidFill>
              </a:rPr>
              <a:t>ORDER BY</a:t>
            </a:r>
            <a:r>
              <a:rPr lang="zh-CN" altLang="en-US" sz="2000" dirty="0">
                <a:solidFill>
                  <a:srgbClr val="1369B2"/>
                </a:solidFill>
              </a:rPr>
              <a:t>子句</a:t>
            </a:r>
            <a:r>
              <a:rPr lang="zh-CN" altLang="en-US" sz="2000" dirty="0">
                <a:solidFill>
                  <a:srgbClr val="595959"/>
                </a:solidFill>
              </a:rPr>
              <a:t>对分区表</a:t>
            </a:r>
            <a:r>
              <a:rPr lang="en-US" altLang="zh-CN" sz="2000" dirty="0" err="1">
                <a:solidFill>
                  <a:srgbClr val="1369B2"/>
                </a:solidFill>
              </a:rPr>
              <a:t>sales_fact</a:t>
            </a:r>
            <a:r>
              <a:rPr lang="zh-CN" altLang="en-US" sz="2000" dirty="0">
                <a:solidFill>
                  <a:srgbClr val="595959"/>
                </a:solidFill>
              </a:rPr>
              <a:t>中的订单先按照省级行政区</a:t>
            </a:r>
            <a:r>
              <a:rPr lang="zh-CN" altLang="en-US" sz="2000" dirty="0">
                <a:solidFill>
                  <a:srgbClr val="1369B2"/>
                </a:solidFill>
              </a:rPr>
              <a:t>升序排序</a:t>
            </a:r>
            <a:r>
              <a:rPr lang="zh-CN" altLang="en-US" sz="2000" dirty="0">
                <a:solidFill>
                  <a:srgbClr val="595959"/>
                </a:solidFill>
              </a:rPr>
              <a:t>，再在每个省级行政区内按照订单金额降序排序，具体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矩形: 圆角 13"/>
          <p:cNvSpPr/>
          <p:nvPr/>
        </p:nvSpPr>
        <p:spPr>
          <a:xfrm>
            <a:off x="3142878" y="3285778"/>
            <a:ext cx="8136904" cy="316835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4216622" y="3069754"/>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4288630" y="3095940"/>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3610930" y="3761463"/>
            <a:ext cx="7200800" cy="21886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646934" y="4028647"/>
            <a:ext cx="7371076"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province, (price * quantity - discount)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total_amount,order_id</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province,total_amount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DESC;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ORDER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3142878" y="2678295"/>
            <a:ext cx="6624736" cy="374303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2421121"/>
            <a:ext cx="6805930" cy="2448833"/>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637707"/>
            <a:ext cx="6096539"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2000" dirty="0">
                <a:solidFill>
                  <a:srgbClr val="1369B2"/>
                </a:solidFill>
                <a:latin typeface="微软雅黑" panose="020B0503020204020204" pitchFamily="34" charset="-122"/>
                <a:ea typeface="微软雅黑" panose="020B0503020204020204" pitchFamily="34" charset="-122"/>
              </a:rPr>
              <a:t>SORT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用于对查询结果进行</a:t>
            </a:r>
            <a:r>
              <a:rPr lang="zh-CN" altLang="en-US" sz="2000" dirty="0">
                <a:solidFill>
                  <a:srgbClr val="1369B2"/>
                </a:solidFill>
                <a:latin typeface="微软雅黑" panose="020B0503020204020204" pitchFamily="34" charset="-122"/>
                <a:ea typeface="微软雅黑" panose="020B0503020204020204" pitchFamily="34" charset="-122"/>
              </a:rPr>
              <a:t>局部排序</a:t>
            </a:r>
            <a:r>
              <a:rPr lang="zh-CN" altLang="en-US" sz="2000" dirty="0">
                <a:solidFill>
                  <a:srgbClr val="595959"/>
                </a:solidFill>
                <a:latin typeface="微软雅黑" panose="020B0503020204020204" pitchFamily="34" charset="-122"/>
                <a:ea typeface="微软雅黑" panose="020B0503020204020204" pitchFamily="34" charset="-122"/>
              </a:rPr>
              <a:t>，即根据</a:t>
            </a:r>
            <a:r>
              <a:rPr lang="en-US" altLang="zh-CN" sz="2000" dirty="0">
                <a:solidFill>
                  <a:srgbClr val="595959"/>
                </a:solidFill>
                <a:latin typeface="微软雅黑" panose="020B0503020204020204" pitchFamily="34" charset="-122"/>
                <a:ea typeface="微软雅黑" panose="020B0503020204020204" pitchFamily="34" charset="-122"/>
              </a:rPr>
              <a:t>Task</a:t>
            </a:r>
            <a:r>
              <a:rPr lang="zh-CN" altLang="en-US" sz="2000" dirty="0">
                <a:solidFill>
                  <a:srgbClr val="595959"/>
                </a:solidFill>
                <a:latin typeface="微软雅黑" panose="020B0503020204020204" pitchFamily="34" charset="-122"/>
                <a:ea typeface="微软雅黑" panose="020B0503020204020204" pitchFamily="34" charset="-122"/>
              </a:rPr>
              <a:t>的数量将数据划分并分发到不同的任务中，在各任务内部分别完成排序，从而保证每个任务内的数据有序，但不保证整体查询结果有序。</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由于</a:t>
            </a:r>
            <a:r>
              <a:rPr lang="en-US" altLang="zh-CN" sz="2000" dirty="0">
                <a:solidFill>
                  <a:srgbClr val="1369B2"/>
                </a:solidFill>
                <a:latin typeface="微软雅黑" panose="020B0503020204020204" pitchFamily="34" charset="-122"/>
                <a:ea typeface="微软雅黑" panose="020B0503020204020204" pitchFamily="34" charset="-122"/>
              </a:rPr>
              <a:t>SORT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可以通过多个并行任务</a:t>
            </a:r>
            <a:r>
              <a:rPr lang="zh-CN" altLang="en-US" sz="2000" dirty="0">
                <a:solidFill>
                  <a:srgbClr val="1369B2"/>
                </a:solidFill>
                <a:latin typeface="微软雅黑" panose="020B0503020204020204" pitchFamily="34" charset="-122"/>
                <a:ea typeface="微软雅黑" panose="020B0503020204020204" pitchFamily="34" charset="-122"/>
              </a:rPr>
              <a:t>执行排序</a:t>
            </a:r>
            <a:r>
              <a:rPr lang="zh-CN" altLang="en-US" sz="2000" dirty="0">
                <a:solidFill>
                  <a:srgbClr val="595959"/>
                </a:solidFill>
                <a:latin typeface="微软雅黑" panose="020B0503020204020204" pitchFamily="34" charset="-122"/>
                <a:ea typeface="微软雅黑" panose="020B0503020204020204" pitchFamily="34" charset="-122"/>
              </a:rPr>
              <a:t>操作，所以在处理大规模数据时能够以分布式方式提升执行效率，相比</a:t>
            </a:r>
            <a:r>
              <a:rPr lang="en-US" altLang="zh-CN" sz="2000" dirty="0">
                <a:solidFill>
                  <a:srgbClr val="595959"/>
                </a:solidFill>
                <a:latin typeface="微软雅黑" panose="020B0503020204020204" pitchFamily="34" charset="-122"/>
                <a:ea typeface="微软雅黑" panose="020B0503020204020204" pitchFamily="34" charset="-122"/>
              </a:rPr>
              <a:t>ORDER BY</a:t>
            </a:r>
            <a:r>
              <a:rPr lang="zh-CN" altLang="en-US" sz="2000" dirty="0">
                <a:solidFill>
                  <a:srgbClr val="595959"/>
                </a:solidFill>
                <a:latin typeface="微软雅黑" panose="020B0503020204020204" pitchFamily="34" charset="-122"/>
                <a:ea typeface="微软雅黑" panose="020B0503020204020204" pitchFamily="34" charset="-122"/>
              </a:rPr>
              <a:t>子句性能更高。不过，当</a:t>
            </a:r>
            <a:r>
              <a:rPr lang="en-US" altLang="zh-CN" sz="2000" dirty="0">
                <a:solidFill>
                  <a:srgbClr val="595959"/>
                </a:solidFill>
                <a:latin typeface="微软雅黑" panose="020B0503020204020204" pitchFamily="34" charset="-122"/>
                <a:ea typeface="微软雅黑" panose="020B0503020204020204" pitchFamily="34" charset="-122"/>
              </a:rPr>
              <a:t>Task</a:t>
            </a:r>
            <a:r>
              <a:rPr lang="zh-CN" altLang="en-US" sz="2000" dirty="0">
                <a:solidFill>
                  <a:srgbClr val="595959"/>
                </a:solidFill>
                <a:latin typeface="微软雅黑" panose="020B0503020204020204" pitchFamily="34" charset="-122"/>
                <a:ea typeface="微软雅黑" panose="020B0503020204020204" pitchFamily="34" charset="-122"/>
              </a:rPr>
              <a:t>的数量为</a:t>
            </a:r>
            <a:r>
              <a:rPr lang="en-US" altLang="zh-CN" sz="2000" dirty="0">
                <a:solidFill>
                  <a:srgbClr val="595959"/>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时，例如数据量较小。</a:t>
            </a:r>
            <a:r>
              <a:rPr lang="en-US" altLang="zh-CN" sz="2000" dirty="0">
                <a:solidFill>
                  <a:srgbClr val="595959"/>
                </a:solidFill>
                <a:latin typeface="微软雅黑" panose="020B0503020204020204" pitchFamily="34" charset="-122"/>
                <a:ea typeface="微软雅黑" panose="020B0503020204020204" pitchFamily="34" charset="-122"/>
              </a:rPr>
              <a:t>SORT BY</a:t>
            </a:r>
            <a:r>
              <a:rPr lang="zh-CN" altLang="en-US" sz="2000" dirty="0">
                <a:solidFill>
                  <a:srgbClr val="595959"/>
                </a:solidFill>
                <a:latin typeface="微软雅黑" panose="020B0503020204020204" pitchFamily="34" charset="-122"/>
                <a:ea typeface="微软雅黑" panose="020B0503020204020204" pitchFamily="34" charset="-122"/>
              </a:rPr>
              <a:t>子句与</a:t>
            </a:r>
            <a:r>
              <a:rPr lang="en-US" altLang="zh-CN" sz="2000" dirty="0">
                <a:solidFill>
                  <a:srgbClr val="595959"/>
                </a:solidFill>
                <a:latin typeface="微软雅黑" panose="020B0503020204020204" pitchFamily="34" charset="-122"/>
                <a:ea typeface="微软雅黑" panose="020B0503020204020204" pitchFamily="34" charset="-122"/>
              </a:rPr>
              <a:t>ORDER BY</a:t>
            </a:r>
            <a:r>
              <a:rPr lang="zh-CN" altLang="en-US" sz="2000" dirty="0">
                <a:solidFill>
                  <a:srgbClr val="595959"/>
                </a:solidFill>
                <a:latin typeface="微软雅黑" panose="020B0503020204020204" pitchFamily="34" charset="-122"/>
                <a:ea typeface="微软雅黑" panose="020B0503020204020204" pitchFamily="34" charset="-122"/>
              </a:rPr>
              <a:t>子句的效果相同，都会对查询结果进行</a:t>
            </a:r>
            <a:r>
              <a:rPr lang="zh-CN" altLang="en-US" sz="2000" dirty="0">
                <a:solidFill>
                  <a:srgbClr val="1369B2"/>
                </a:solidFill>
                <a:latin typeface="微软雅黑" panose="020B0503020204020204" pitchFamily="34" charset="-122"/>
                <a:ea typeface="微软雅黑" panose="020B0503020204020204" pitchFamily="34" charset="-122"/>
              </a:rPr>
              <a:t>全局排序</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1025842" y="2565698"/>
            <a:ext cx="5933460" cy="3168352"/>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391930" y="2976732"/>
            <a:ext cx="5201283"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en-US" altLang="zh-CN" sz="2000" dirty="0">
                <a:solidFill>
                  <a:srgbClr val="1369B2"/>
                </a:solidFill>
                <a:latin typeface="微软雅黑" panose="020B0503020204020204" pitchFamily="34" charset="-122"/>
                <a:ea typeface="微软雅黑" panose="020B0503020204020204" pitchFamily="34" charset="-122"/>
              </a:rPr>
              <a:t>SORT BY</a:t>
            </a:r>
            <a:r>
              <a:rPr lang="zh-CN" altLang="en-US" sz="2000" dirty="0">
                <a:solidFill>
                  <a:srgbClr val="595959"/>
                </a:solidFill>
                <a:latin typeface="微软雅黑" panose="020B0503020204020204" pitchFamily="34" charset="-122"/>
                <a:ea typeface="微软雅黑" panose="020B0503020204020204" pitchFamily="34" charset="-122"/>
              </a:rPr>
              <a:t>子句可以与</a:t>
            </a:r>
            <a:r>
              <a:rPr lang="en-US" altLang="zh-CN" sz="2000" dirty="0">
                <a:solidFill>
                  <a:srgbClr val="1369B2"/>
                </a:solidFill>
                <a:latin typeface="微软雅黑" panose="020B0503020204020204" pitchFamily="34" charset="-122"/>
                <a:ea typeface="微软雅黑" panose="020B0503020204020204" pitchFamily="34" charset="-122"/>
              </a:rPr>
              <a:t>DISTRIBUTE BY</a:t>
            </a:r>
            <a:r>
              <a:rPr lang="zh-CN" altLang="en-US" sz="2000" dirty="0">
                <a:solidFill>
                  <a:srgbClr val="595959"/>
                </a:solidFill>
                <a:latin typeface="微软雅黑" panose="020B0503020204020204" pitchFamily="34" charset="-122"/>
                <a:ea typeface="微软雅黑" panose="020B0503020204020204" pitchFamily="34" charset="-122"/>
              </a:rPr>
              <a:t>子句联合使用。这样不仅能够保证根据指定字段值进行哈希取模后结果相同的记录被分配到同一个</a:t>
            </a:r>
            <a:r>
              <a:rPr lang="en-US" altLang="zh-CN" sz="2000" dirty="0">
                <a:solidFill>
                  <a:srgbClr val="595959"/>
                </a:solidFill>
                <a:latin typeface="微软雅黑" panose="020B0503020204020204" pitchFamily="34" charset="-122"/>
                <a:ea typeface="微软雅黑" panose="020B0503020204020204" pitchFamily="34" charset="-122"/>
              </a:rPr>
              <a:t>Task</a:t>
            </a:r>
            <a:r>
              <a:rPr lang="zh-CN" altLang="en-US" sz="2000" dirty="0">
                <a:solidFill>
                  <a:srgbClr val="595959"/>
                </a:solidFill>
                <a:latin typeface="微软雅黑" panose="020B0503020204020204" pitchFamily="34" charset="-122"/>
                <a:ea typeface="微软雅黑" panose="020B0503020204020204" pitchFamily="34" charset="-122"/>
              </a:rPr>
              <a:t>，还可以在每个</a:t>
            </a:r>
            <a:r>
              <a:rPr lang="en-US" altLang="zh-CN" sz="2000" dirty="0">
                <a:solidFill>
                  <a:srgbClr val="595959"/>
                </a:solidFill>
                <a:latin typeface="微软雅黑" panose="020B0503020204020204" pitchFamily="34" charset="-122"/>
                <a:ea typeface="微软雅黑" panose="020B0503020204020204" pitchFamily="34" charset="-122"/>
              </a:rPr>
              <a:t>Task</a:t>
            </a:r>
            <a:r>
              <a:rPr lang="zh-CN" altLang="en-US" sz="2000" dirty="0">
                <a:solidFill>
                  <a:srgbClr val="595959"/>
                </a:solidFill>
                <a:latin typeface="微软雅黑" panose="020B0503020204020204" pitchFamily="34" charset="-122"/>
                <a:ea typeface="微软雅黑" panose="020B0503020204020204" pitchFamily="34" charset="-122"/>
              </a:rPr>
              <a:t>内部再按照指定字段的值进行排序。</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7607374" y="2277666"/>
            <a:ext cx="3728382" cy="352839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916800"/>
            <a:ext cx="420526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关于</a:t>
            </a:r>
            <a:r>
              <a:rPr lang="en-US" altLang="zh-CN" sz="2000" dirty="0">
                <a:solidFill>
                  <a:srgbClr val="1369B2"/>
                </a:solidFill>
              </a:rPr>
              <a:t>SORT BY</a:t>
            </a:r>
            <a:r>
              <a:rPr lang="zh-CN" altLang="en-US" sz="2000" dirty="0">
                <a:solidFill>
                  <a:srgbClr val="1369B2"/>
                </a:solidFill>
              </a:rPr>
              <a:t>子句</a:t>
            </a:r>
            <a:r>
              <a:rPr lang="zh-CN" altLang="en-US" sz="2000" dirty="0">
                <a:solidFill>
                  <a:srgbClr val="595959"/>
                </a:solidFill>
              </a:rPr>
              <a:t>的语法格式如下。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4" name="矩形: 圆角 13"/>
          <p:cNvSpPr/>
          <p:nvPr/>
        </p:nvSpPr>
        <p:spPr>
          <a:xfrm>
            <a:off x="1198662" y="3285777"/>
            <a:ext cx="9865096" cy="259228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2272406" y="3069754"/>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2488430" y="3095940"/>
            <a:ext cx="130252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666714" y="3909940"/>
            <a:ext cx="8604956" cy="13920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2180514" y="4339038"/>
            <a:ext cx="737107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SORT BY col [ASC|DESC][,col [ASC|DESC],...]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接下来，基于数据库</a:t>
            </a:r>
            <a:r>
              <a:rPr lang="en-US" altLang="zh-CN" sz="2000" dirty="0">
                <a:solidFill>
                  <a:srgbClr val="1369B2"/>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中的分区表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，演示如何使用</a:t>
            </a:r>
            <a:r>
              <a:rPr lang="en-US" altLang="zh-CN" sz="2000" dirty="0">
                <a:solidFill>
                  <a:srgbClr val="1369B2"/>
                </a:solidFill>
                <a:latin typeface="微软雅黑" panose="020B0503020204020204" pitchFamily="34" charset="-122"/>
                <a:ea typeface="微软雅黑" panose="020B0503020204020204" pitchFamily="34" charset="-122"/>
              </a:rPr>
              <a:t>SORT BY</a:t>
            </a:r>
            <a:r>
              <a:rPr lang="zh-CN" altLang="en-US" sz="2000" dirty="0">
                <a:solidFill>
                  <a:srgbClr val="1369B2"/>
                </a:solidFill>
                <a:latin typeface="微软雅黑" panose="020B0503020204020204" pitchFamily="34" charset="-122"/>
                <a:ea typeface="微软雅黑" panose="020B0503020204020204" pitchFamily="34" charset="-122"/>
              </a:rPr>
              <a:t>子句</a:t>
            </a:r>
            <a:r>
              <a:rPr lang="zh-CN" altLang="en-US" sz="2000" dirty="0">
                <a:solidFill>
                  <a:srgbClr val="595959"/>
                </a:solidFill>
                <a:latin typeface="微软雅黑" panose="020B0503020204020204" pitchFamily="34" charset="-122"/>
                <a:ea typeface="微软雅黑" panose="020B0503020204020204" pitchFamily="34" charset="-122"/>
              </a:rPr>
              <a:t>实现排序查询，具体内容如下。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2541080"/>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dirty="0">
                <a:solidFill>
                  <a:srgbClr val="595959"/>
                </a:solidFill>
              </a:rPr>
              <a:t>由于分区表</a:t>
            </a:r>
            <a:r>
              <a:rPr lang="en-US" altLang="zh-CN" dirty="0" err="1">
                <a:solidFill>
                  <a:srgbClr val="595959"/>
                </a:solidFill>
              </a:rPr>
              <a:t>sales_fact</a:t>
            </a:r>
            <a:r>
              <a:rPr lang="zh-CN" altLang="en-US" dirty="0">
                <a:solidFill>
                  <a:srgbClr val="595959"/>
                </a:solidFill>
              </a:rPr>
              <a:t>的数据量较小，而</a:t>
            </a:r>
            <a:r>
              <a:rPr lang="en-US" altLang="zh-CN" dirty="0">
                <a:solidFill>
                  <a:srgbClr val="595959"/>
                </a:solidFill>
              </a:rPr>
              <a:t>Hive</a:t>
            </a:r>
            <a:r>
              <a:rPr lang="zh-CN" altLang="en-US" dirty="0">
                <a:solidFill>
                  <a:srgbClr val="595959"/>
                </a:solidFill>
              </a:rPr>
              <a:t>默认将每个</a:t>
            </a:r>
            <a:r>
              <a:rPr lang="en-US" altLang="zh-CN" dirty="0">
                <a:solidFill>
                  <a:srgbClr val="595959"/>
                </a:solidFill>
              </a:rPr>
              <a:t>Task</a:t>
            </a:r>
            <a:r>
              <a:rPr lang="zh-CN" altLang="en-US" dirty="0">
                <a:solidFill>
                  <a:srgbClr val="595959"/>
                </a:solidFill>
              </a:rPr>
              <a:t>需要处理的数据量估算为</a:t>
            </a:r>
            <a:r>
              <a:rPr lang="en-US" altLang="zh-CN" dirty="0">
                <a:solidFill>
                  <a:srgbClr val="1369B2"/>
                </a:solidFill>
              </a:rPr>
              <a:t>256000000</a:t>
            </a:r>
            <a:r>
              <a:rPr lang="zh-CN" altLang="en-US" dirty="0">
                <a:solidFill>
                  <a:srgbClr val="1369B2"/>
                </a:solidFill>
              </a:rPr>
              <a:t>字节</a:t>
            </a:r>
            <a:r>
              <a:rPr lang="zh-CN" altLang="en-US" dirty="0">
                <a:solidFill>
                  <a:srgbClr val="595959"/>
                </a:solidFill>
              </a:rPr>
              <a:t>（即</a:t>
            </a:r>
            <a:r>
              <a:rPr lang="en-US" altLang="zh-CN" dirty="0">
                <a:solidFill>
                  <a:srgbClr val="595959"/>
                </a:solidFill>
              </a:rPr>
              <a:t>256MB</a:t>
            </a:r>
            <a:r>
              <a:rPr lang="zh-CN" altLang="en-US" dirty="0">
                <a:solidFill>
                  <a:srgbClr val="595959"/>
                </a:solidFill>
              </a:rPr>
              <a:t>），所以在使用</a:t>
            </a:r>
            <a:r>
              <a:rPr lang="en-US" altLang="zh-CN" dirty="0">
                <a:solidFill>
                  <a:srgbClr val="1369B2"/>
                </a:solidFill>
              </a:rPr>
              <a:t>SORT BY</a:t>
            </a:r>
            <a:r>
              <a:rPr lang="zh-CN" altLang="en-US" dirty="0">
                <a:solidFill>
                  <a:srgbClr val="1369B2"/>
                </a:solidFill>
              </a:rPr>
              <a:t>子句</a:t>
            </a:r>
            <a:r>
              <a:rPr lang="zh-CN" altLang="en-US" dirty="0">
                <a:solidFill>
                  <a:srgbClr val="595959"/>
                </a:solidFill>
              </a:rPr>
              <a:t>进行排序查询时，实际上只会启动一个</a:t>
            </a:r>
            <a:r>
              <a:rPr lang="en-US" altLang="zh-CN" dirty="0">
                <a:solidFill>
                  <a:srgbClr val="595959"/>
                </a:solidFill>
              </a:rPr>
              <a:t>Task</a:t>
            </a:r>
            <a:r>
              <a:rPr lang="zh-CN" altLang="en-US" dirty="0">
                <a:solidFill>
                  <a:srgbClr val="595959"/>
                </a:solidFill>
              </a:rPr>
              <a:t>，其最终效果与</a:t>
            </a:r>
            <a:r>
              <a:rPr lang="en-US" altLang="zh-CN" dirty="0">
                <a:solidFill>
                  <a:srgbClr val="595959"/>
                </a:solidFill>
              </a:rPr>
              <a:t>ORDER BY</a:t>
            </a:r>
            <a:r>
              <a:rPr lang="zh-CN" altLang="en-US" dirty="0">
                <a:solidFill>
                  <a:srgbClr val="595959"/>
                </a:solidFill>
              </a:rPr>
              <a:t>子句相同。</a:t>
            </a:r>
            <a:endParaRPr lang="en-US" altLang="zh-CN" dirty="0">
              <a:solidFill>
                <a:srgbClr val="595959"/>
              </a:solidFill>
            </a:endParaRPr>
          </a:p>
          <a:p>
            <a:pPr lvl="0" defTabSz="457200">
              <a:lnSpc>
                <a:spcPct val="150000"/>
              </a:lnSpc>
              <a:defRPr/>
            </a:pPr>
            <a:r>
              <a:rPr lang="zh-CN" altLang="en-US" dirty="0">
                <a:solidFill>
                  <a:srgbClr val="595959"/>
                </a:solidFill>
              </a:rPr>
              <a:t>为演示并行执行的效果，这里在当前会话中临时修改参数，将</a:t>
            </a:r>
            <a:r>
              <a:rPr lang="en-US" altLang="zh-CN" dirty="0">
                <a:solidFill>
                  <a:srgbClr val="595959"/>
                </a:solidFill>
              </a:rPr>
              <a:t>Hive</a:t>
            </a:r>
            <a:r>
              <a:rPr lang="zh-CN" altLang="en-US" dirty="0">
                <a:solidFill>
                  <a:srgbClr val="595959"/>
                </a:solidFill>
              </a:rPr>
              <a:t>估算的每个</a:t>
            </a:r>
            <a:r>
              <a:rPr lang="en-US" altLang="zh-CN" dirty="0">
                <a:solidFill>
                  <a:srgbClr val="595959"/>
                </a:solidFill>
              </a:rPr>
              <a:t>Task</a:t>
            </a:r>
            <a:r>
              <a:rPr lang="zh-CN" altLang="en-US" dirty="0">
                <a:solidFill>
                  <a:srgbClr val="595959"/>
                </a:solidFill>
              </a:rPr>
              <a:t>目标处理数据量调整为</a:t>
            </a:r>
            <a:r>
              <a:rPr lang="en-US" altLang="zh-CN" dirty="0">
                <a:solidFill>
                  <a:srgbClr val="1369B2"/>
                </a:solidFill>
              </a:rPr>
              <a:t>64</a:t>
            </a:r>
            <a:r>
              <a:rPr lang="zh-CN" altLang="en-US" dirty="0">
                <a:solidFill>
                  <a:srgbClr val="1369B2"/>
                </a:solidFill>
              </a:rPr>
              <a:t>字节</a:t>
            </a:r>
            <a:r>
              <a:rPr lang="zh-CN" altLang="en-US" dirty="0">
                <a:solidFill>
                  <a:srgbClr val="595959"/>
                </a:solidFill>
              </a:rPr>
              <a:t>，从而强制通过多个并行</a:t>
            </a:r>
            <a:r>
              <a:rPr lang="en-US" altLang="zh-CN" dirty="0">
                <a:solidFill>
                  <a:srgbClr val="595959"/>
                </a:solidFill>
              </a:rPr>
              <a:t>Task</a:t>
            </a:r>
            <a:r>
              <a:rPr lang="zh-CN" altLang="en-US" dirty="0">
                <a:solidFill>
                  <a:srgbClr val="595959"/>
                </a:solidFill>
              </a:rPr>
              <a:t>执行</a:t>
            </a:r>
            <a:r>
              <a:rPr lang="en-US" altLang="zh-CN" dirty="0">
                <a:solidFill>
                  <a:srgbClr val="595959"/>
                </a:solidFill>
              </a:rPr>
              <a:t>SORT BY</a:t>
            </a:r>
            <a:r>
              <a:rPr lang="zh-CN" altLang="en-US" dirty="0">
                <a:solidFill>
                  <a:srgbClr val="595959"/>
                </a:solidFill>
              </a:rPr>
              <a:t>子句实现的排序查询，具体</a:t>
            </a:r>
            <a:r>
              <a:rPr lang="en-US" altLang="zh-CN" dirty="0">
                <a:solidFill>
                  <a:srgbClr val="595959"/>
                </a:solidFill>
              </a:rPr>
              <a:t>HiveQL</a:t>
            </a:r>
            <a:r>
              <a:rPr lang="zh-CN" altLang="en-US" dirty="0">
                <a:solidFill>
                  <a:srgbClr val="595959"/>
                </a:solidFill>
              </a:rPr>
              <a:t>语句如下。</a:t>
            </a:r>
            <a:endParaRPr lang="zh-CN" altLang="en-US" dirty="0">
              <a:solidFill>
                <a:srgbClr val="595959"/>
              </a:solidFill>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3070870" y="4484094"/>
            <a:ext cx="8352928" cy="13920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584670" y="4913192"/>
            <a:ext cx="737107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hive.exec.reducers.bytes.per.reducer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=64;</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9" name="矩形 18"/>
          <p:cNvSpPr/>
          <p:nvPr/>
        </p:nvSpPr>
        <p:spPr>
          <a:xfrm>
            <a:off x="4109096" y="4986438"/>
            <a:ext cx="3972222"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a:off x="4109095" y="5214992"/>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3718941" y="5995666"/>
            <a:ext cx="2626032"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用于控制</a:t>
            </a:r>
            <a:r>
              <a:rPr lang="en-US" altLang="zh-CN" sz="1600" dirty="0">
                <a:solidFill>
                  <a:srgbClr val="FF0000"/>
                </a:solidFill>
                <a:latin typeface="微软雅黑" panose="020B0503020204020204" pitchFamily="34" charset="-122"/>
                <a:ea typeface="微软雅黑" panose="020B0503020204020204" pitchFamily="34" charset="-122"/>
              </a:rPr>
              <a:t>Hive</a:t>
            </a:r>
            <a:r>
              <a:rPr lang="zh-CN" altLang="en-US" sz="1600" dirty="0">
                <a:solidFill>
                  <a:srgbClr val="FF0000"/>
                </a:solidFill>
                <a:latin typeface="微软雅黑" panose="020B0503020204020204" pitchFamily="34" charset="-122"/>
                <a:ea typeface="微软雅黑" panose="020B0503020204020204" pitchFamily="34" charset="-122"/>
              </a:rPr>
              <a:t>估算每个</a:t>
            </a:r>
            <a:r>
              <a:rPr lang="en-US" altLang="zh-CN" sz="1600" dirty="0">
                <a:solidFill>
                  <a:srgbClr val="FF0000"/>
                </a:solidFill>
                <a:latin typeface="微软雅黑" panose="020B0503020204020204" pitchFamily="34" charset="-122"/>
                <a:ea typeface="微软雅黑" panose="020B0503020204020204" pitchFamily="34" charset="-122"/>
              </a:rPr>
              <a:t>Task</a:t>
            </a:r>
            <a:r>
              <a:rPr lang="zh-CN" altLang="en-US" sz="1600" dirty="0">
                <a:solidFill>
                  <a:srgbClr val="FF0000"/>
                </a:solidFill>
                <a:latin typeface="微软雅黑" panose="020B0503020204020204" pitchFamily="34" charset="-122"/>
                <a:ea typeface="微软雅黑" panose="020B0503020204020204" pitchFamily="34" charset="-122"/>
              </a:rPr>
              <a:t>预计处理的数据量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3718941" y="5961089"/>
            <a:ext cx="2626029" cy="7143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3141783" y="3069754"/>
            <a:ext cx="8352929" cy="2736305"/>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en-US" altLang="zh-CN" sz="2000" dirty="0">
                <a:solidFill>
                  <a:srgbClr val="1369B2"/>
                </a:solidFill>
              </a:rPr>
              <a:t>SORT BY</a:t>
            </a:r>
            <a:r>
              <a:rPr lang="zh-CN" altLang="en-US" sz="2000" dirty="0">
                <a:solidFill>
                  <a:srgbClr val="1369B2"/>
                </a:solidFill>
              </a:rPr>
              <a:t>子句</a:t>
            </a:r>
            <a:r>
              <a:rPr lang="zh-CN" altLang="en-US" sz="2000" dirty="0">
                <a:solidFill>
                  <a:srgbClr val="595959"/>
                </a:solidFill>
              </a:rPr>
              <a:t>对分区表</a:t>
            </a:r>
            <a:r>
              <a:rPr lang="en-US" altLang="zh-CN" sz="2000" dirty="0" err="1">
                <a:solidFill>
                  <a:srgbClr val="1369B2"/>
                </a:solidFill>
              </a:rPr>
              <a:t>sales_fact</a:t>
            </a:r>
            <a:r>
              <a:rPr lang="zh-CN" altLang="en-US" sz="2000" dirty="0">
                <a:solidFill>
                  <a:srgbClr val="595959"/>
                </a:solidFill>
              </a:rPr>
              <a:t>中的订单按照订单金额</a:t>
            </a:r>
            <a:r>
              <a:rPr lang="zh-CN" altLang="en-US" sz="2000" dirty="0">
                <a:solidFill>
                  <a:srgbClr val="1369B2"/>
                </a:solidFill>
              </a:rPr>
              <a:t>降序排序</a:t>
            </a:r>
            <a:r>
              <a:rPr lang="zh-CN" altLang="en-US" sz="2000" dirty="0">
                <a:solidFill>
                  <a:srgbClr val="595959"/>
                </a:solidFill>
              </a:rPr>
              <a:t>，返回对应的</a:t>
            </a:r>
            <a:r>
              <a:rPr lang="zh-CN" altLang="en-US" sz="2000" dirty="0">
                <a:solidFill>
                  <a:srgbClr val="1369B2"/>
                </a:solidFill>
              </a:rPr>
              <a:t>订单</a:t>
            </a:r>
            <a:r>
              <a:rPr lang="en-US" altLang="zh-CN" sz="2000" dirty="0">
                <a:solidFill>
                  <a:srgbClr val="1369B2"/>
                </a:solidFill>
              </a:rPr>
              <a:t>ID</a:t>
            </a:r>
            <a:r>
              <a:rPr lang="zh-CN" altLang="en-US" sz="2000" dirty="0">
                <a:solidFill>
                  <a:srgbClr val="595959"/>
                </a:solidFill>
              </a:rPr>
              <a:t>和</a:t>
            </a:r>
            <a:r>
              <a:rPr lang="zh-CN" altLang="en-US" sz="2000" dirty="0">
                <a:solidFill>
                  <a:srgbClr val="1369B2"/>
                </a:solidFill>
              </a:rPr>
              <a:t>订单金额</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3574926" y="3501802"/>
            <a:ext cx="7920880" cy="1872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656678" y="3796073"/>
            <a:ext cx="7371076"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,(price * quantity - discount )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SORT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DESC;</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463588"/>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dirty="0">
                <a:solidFill>
                  <a:srgbClr val="595959"/>
                </a:solidFill>
              </a:rPr>
              <a:t>上述语句执行完成后的效果如图。</a:t>
            </a:r>
            <a:endParaRPr lang="zh-CN" altLang="en-US" dirty="0">
              <a:solidFill>
                <a:srgbClr val="595959"/>
              </a:solidFill>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3214886" y="2584579"/>
            <a:ext cx="6480720" cy="376687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3141783" y="3285778"/>
            <a:ext cx="8352929" cy="3240360"/>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1294585"/>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dirty="0">
                <a:solidFill>
                  <a:srgbClr val="595959"/>
                </a:solidFill>
              </a:rPr>
              <a:t>使用</a:t>
            </a:r>
            <a:r>
              <a:rPr lang="en-US" altLang="zh-CN" dirty="0">
                <a:solidFill>
                  <a:srgbClr val="1369B2"/>
                </a:solidFill>
              </a:rPr>
              <a:t>DISTRIBUTE BY</a:t>
            </a:r>
            <a:r>
              <a:rPr lang="zh-CN" altLang="en-US" dirty="0">
                <a:solidFill>
                  <a:srgbClr val="1369B2"/>
                </a:solidFill>
              </a:rPr>
              <a:t>子句</a:t>
            </a:r>
            <a:r>
              <a:rPr lang="zh-CN" altLang="en-US" dirty="0">
                <a:solidFill>
                  <a:srgbClr val="595959"/>
                </a:solidFill>
              </a:rPr>
              <a:t>和</a:t>
            </a:r>
            <a:r>
              <a:rPr lang="en-US" altLang="zh-CN" dirty="0">
                <a:solidFill>
                  <a:srgbClr val="1369B2"/>
                </a:solidFill>
              </a:rPr>
              <a:t>SORT BY</a:t>
            </a:r>
            <a:r>
              <a:rPr lang="zh-CN" altLang="en-US" dirty="0">
                <a:solidFill>
                  <a:srgbClr val="1369B2"/>
                </a:solidFill>
              </a:rPr>
              <a:t>子句</a:t>
            </a:r>
            <a:r>
              <a:rPr lang="zh-CN" altLang="en-US" dirty="0">
                <a:solidFill>
                  <a:srgbClr val="595959"/>
                </a:solidFill>
              </a:rPr>
              <a:t>实现排序查询，将省级行政区哈希取模结果相同的记录分发到同一个</a:t>
            </a:r>
            <a:r>
              <a:rPr lang="en-US" altLang="zh-CN" dirty="0">
                <a:solidFill>
                  <a:srgbClr val="595959"/>
                </a:solidFill>
              </a:rPr>
              <a:t>Task</a:t>
            </a:r>
            <a:r>
              <a:rPr lang="zh-CN" altLang="en-US" dirty="0">
                <a:solidFill>
                  <a:srgbClr val="595959"/>
                </a:solidFill>
              </a:rPr>
              <a:t>，并在每个</a:t>
            </a:r>
            <a:r>
              <a:rPr lang="en-US" altLang="zh-CN" dirty="0">
                <a:solidFill>
                  <a:srgbClr val="595959"/>
                </a:solidFill>
              </a:rPr>
              <a:t>Task</a:t>
            </a:r>
            <a:r>
              <a:rPr lang="zh-CN" altLang="en-US" dirty="0">
                <a:solidFill>
                  <a:srgbClr val="595959"/>
                </a:solidFill>
              </a:rPr>
              <a:t>内部按照订单金额升序排序，具体</a:t>
            </a:r>
            <a:r>
              <a:rPr lang="en-US" altLang="zh-CN" dirty="0">
                <a:solidFill>
                  <a:srgbClr val="595959"/>
                </a:solidFill>
              </a:rPr>
              <a:t>HiveQL</a:t>
            </a:r>
            <a:r>
              <a:rPr lang="zh-CN" altLang="en-US" dirty="0">
                <a:solidFill>
                  <a:srgbClr val="595959"/>
                </a:solidFill>
              </a:rPr>
              <a:t>语句如下。</a:t>
            </a:r>
            <a:endParaRPr lang="zh-CN" altLang="en-US" dirty="0">
              <a:solidFill>
                <a:srgbClr val="595959"/>
              </a:solidFill>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3430910" y="3717826"/>
            <a:ext cx="7488832" cy="237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656678" y="4012097"/>
            <a:ext cx="7371076"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,(price * quantity - discount )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order_amount,province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DISTRIBUTE BY province SORT BY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463588"/>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dirty="0">
                <a:solidFill>
                  <a:srgbClr val="595959"/>
                </a:solidFill>
              </a:rPr>
              <a:t>上述语句执行完成后的效果如图。</a:t>
            </a:r>
            <a:endParaRPr lang="zh-CN" altLang="en-US" dirty="0">
              <a:solidFill>
                <a:srgbClr val="595959"/>
              </a:solidFill>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SORT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3142878" y="2709714"/>
            <a:ext cx="6877292" cy="367240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79898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93472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706063"/>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en-US" altLang="zh-CN" sz="2000" dirty="0">
                <a:solidFill>
                  <a:srgbClr val="1369B2"/>
                </a:solidFill>
              </a:rPr>
              <a:t>CLUSTER BY</a:t>
            </a:r>
            <a:r>
              <a:rPr lang="zh-CN" altLang="en-US" sz="2000" dirty="0">
                <a:solidFill>
                  <a:srgbClr val="1369B2"/>
                </a:solidFill>
              </a:rPr>
              <a:t>子句</a:t>
            </a:r>
            <a:r>
              <a:rPr lang="zh-CN" altLang="en-US" sz="2000" dirty="0">
                <a:solidFill>
                  <a:srgbClr val="595959"/>
                </a:solidFill>
              </a:rPr>
              <a:t>等价于</a:t>
            </a:r>
            <a:r>
              <a:rPr lang="en-US" altLang="zh-CN" sz="2000" dirty="0">
                <a:solidFill>
                  <a:srgbClr val="1369B2"/>
                </a:solidFill>
              </a:rPr>
              <a:t>DISTRIBUTE BY</a:t>
            </a:r>
            <a:r>
              <a:rPr lang="zh-CN" altLang="en-US" sz="2000" dirty="0">
                <a:solidFill>
                  <a:srgbClr val="1369B2"/>
                </a:solidFill>
              </a:rPr>
              <a:t>子句</a:t>
            </a:r>
            <a:r>
              <a:rPr lang="zh-CN" altLang="en-US" sz="2000" dirty="0">
                <a:solidFill>
                  <a:srgbClr val="595959"/>
                </a:solidFill>
              </a:rPr>
              <a:t>和</a:t>
            </a:r>
            <a:r>
              <a:rPr lang="en-US" altLang="zh-CN" sz="2000" dirty="0">
                <a:solidFill>
                  <a:srgbClr val="1369B2"/>
                </a:solidFill>
              </a:rPr>
              <a:t>SORT BY</a:t>
            </a:r>
            <a:r>
              <a:rPr lang="zh-CN" altLang="en-US" sz="2000" dirty="0">
                <a:solidFill>
                  <a:srgbClr val="1369B2"/>
                </a:solidFill>
              </a:rPr>
              <a:t>子句</a:t>
            </a:r>
            <a:r>
              <a:rPr lang="zh-CN" altLang="en-US" sz="2000" dirty="0">
                <a:solidFill>
                  <a:srgbClr val="595959"/>
                </a:solidFill>
              </a:rPr>
              <a:t>联合使用，且二者指定字段相同的效果。但需要注意，</a:t>
            </a:r>
            <a:r>
              <a:rPr lang="en-US" altLang="zh-CN" sz="2000" dirty="0">
                <a:solidFill>
                  <a:srgbClr val="595959"/>
                </a:solidFill>
              </a:rPr>
              <a:t>CLUSTER BY</a:t>
            </a:r>
            <a:r>
              <a:rPr lang="zh-CN" altLang="en-US" sz="2000" dirty="0">
                <a:solidFill>
                  <a:srgbClr val="595959"/>
                </a:solidFill>
              </a:rPr>
              <a:t>子句不支持显式指定排序规则，始终采用默认的</a:t>
            </a:r>
            <a:r>
              <a:rPr lang="zh-CN" altLang="en-US" sz="2000" dirty="0">
                <a:solidFill>
                  <a:srgbClr val="1369B2"/>
                </a:solidFill>
              </a:rPr>
              <a:t>升序排序</a:t>
            </a:r>
            <a:r>
              <a:rPr lang="zh-CN" altLang="en-US" sz="2000" dirty="0">
                <a:solidFill>
                  <a:srgbClr val="595959"/>
                </a:solidFill>
              </a:rPr>
              <a:t>。</a:t>
            </a:r>
            <a:endParaRPr lang="zh-CN" altLang="en-US" sz="2000" dirty="0">
              <a:solidFill>
                <a:srgbClr val="595959"/>
              </a:solidFill>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CLUSTER BY</a:t>
            </a:r>
            <a:r>
              <a:rPr lang="zh-CN" altLang="en-US" sz="1800" dirty="0">
                <a:solidFill>
                  <a:srgbClr val="595959"/>
                </a:solidFill>
                <a:latin typeface="微软雅黑" panose="020B0503020204020204" pitchFamily="34" charset="-122"/>
                <a:ea typeface="微软雅黑" panose="020B0503020204020204" pitchFamily="34" charset="-122"/>
              </a:rPr>
              <a:t>子句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5.5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任务：执行排序查询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1"/>
          <a:stretch>
            <a:fillRect/>
          </a:stretch>
        </p:blipFill>
        <p:spPr>
          <a:xfrm>
            <a:off x="7967414" y="3134274"/>
            <a:ext cx="3384376" cy="3358442"/>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937293"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5.6</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4590731"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了解合并查询，能够使用</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UNION</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语句对两张表的数据进行合并</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917065"/>
            <a:ext cx="6805930" cy="3600961"/>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061642"/>
            <a:ext cx="6096539"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在实际数据分析中，经常需要将来自</a:t>
            </a:r>
            <a:r>
              <a:rPr lang="zh-CN" altLang="en-US" sz="2000" dirty="0">
                <a:solidFill>
                  <a:srgbClr val="1369B2"/>
                </a:solidFill>
                <a:latin typeface="微软雅黑" panose="020B0503020204020204" pitchFamily="34" charset="-122"/>
                <a:ea typeface="微软雅黑" panose="020B0503020204020204" pitchFamily="34" charset="-122"/>
              </a:rPr>
              <a:t>不同查询的结果合并</a:t>
            </a:r>
            <a:r>
              <a:rPr lang="zh-CN" altLang="en-US" sz="2000" dirty="0">
                <a:solidFill>
                  <a:srgbClr val="595959"/>
                </a:solidFill>
                <a:latin typeface="微软雅黑" panose="020B0503020204020204" pitchFamily="34" charset="-122"/>
                <a:ea typeface="微软雅黑" panose="020B0503020204020204" pitchFamily="34" charset="-122"/>
              </a:rPr>
              <a:t>，以便统一展示。例如，企业可能将线上订单和线下订单分别存储在不同的表中，而财务部门往往希望同时查看线上与线下的销售汇总。如果仅依次执行各个查询，就只能得到零散的结果，难以实现整体分析。此时，就需要一种机制能够将</a:t>
            </a:r>
            <a:r>
              <a:rPr lang="zh-CN" altLang="en-US" sz="2000" dirty="0">
                <a:solidFill>
                  <a:srgbClr val="1369B2"/>
                </a:solidFill>
                <a:latin typeface="微软雅黑" panose="020B0503020204020204" pitchFamily="34" charset="-122"/>
                <a:ea typeface="微软雅黑" panose="020B0503020204020204" pitchFamily="34" charset="-122"/>
              </a:rPr>
              <a:t>多个查询结果纵向拼接</a:t>
            </a:r>
            <a:r>
              <a:rPr lang="zh-CN" altLang="en-US" sz="2000" dirty="0">
                <a:solidFill>
                  <a:srgbClr val="595959"/>
                </a:solidFill>
                <a:latin typeface="微软雅黑" panose="020B0503020204020204" pitchFamily="34" charset="-122"/>
                <a:ea typeface="微软雅黑" panose="020B0503020204020204" pitchFamily="34" charset="-122"/>
              </a:rPr>
              <a:t>，从而生成一个完整的结果集。</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为此，</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提供了</a:t>
            </a:r>
            <a:r>
              <a:rPr lang="en-US" altLang="zh-CN" sz="2000" dirty="0">
                <a:solidFill>
                  <a:srgbClr val="1369B2"/>
                </a:solidFill>
                <a:latin typeface="微软雅黑" panose="020B0503020204020204" pitchFamily="34" charset="-122"/>
                <a:ea typeface="微软雅黑" panose="020B0503020204020204" pitchFamily="34" charset="-122"/>
              </a:rPr>
              <a:t>UNION</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来实现合并查询。借助合并查询，可以在一条</a:t>
            </a:r>
            <a:r>
              <a:rPr lang="en-US" altLang="zh-CN" sz="2000" dirty="0">
                <a:solidFill>
                  <a:srgbClr val="595959"/>
                </a:solidFill>
                <a:latin typeface="微软雅黑" panose="020B0503020204020204" pitchFamily="34" charset="-122"/>
                <a:ea typeface="微软雅黑" panose="020B0503020204020204" pitchFamily="34" charset="-122"/>
              </a:rPr>
              <a:t>HiveQL</a:t>
            </a:r>
            <a:r>
              <a:rPr lang="zh-CN" altLang="en-US" sz="2000" dirty="0">
                <a:solidFill>
                  <a:srgbClr val="595959"/>
                </a:solidFill>
                <a:latin typeface="微软雅黑" panose="020B0503020204020204" pitchFamily="34" charset="-122"/>
                <a:ea typeface="微软雅黑" panose="020B0503020204020204" pitchFamily="34" charset="-122"/>
              </a:rPr>
              <a:t>语句中整合来自多个数据源或不同查询条件的结果。此外，</a:t>
            </a:r>
            <a:r>
              <a:rPr lang="en-US" altLang="zh-CN" sz="2000" dirty="0">
                <a:solidFill>
                  <a:srgbClr val="595959"/>
                </a:solidFill>
                <a:latin typeface="微软雅黑" panose="020B0503020204020204" pitchFamily="34" charset="-122"/>
                <a:ea typeface="微软雅黑" panose="020B0503020204020204" pitchFamily="34" charset="-122"/>
              </a:rPr>
              <a:t>UNION</a:t>
            </a:r>
            <a:r>
              <a:rPr lang="zh-CN" altLang="en-US" sz="2000" dirty="0">
                <a:solidFill>
                  <a:srgbClr val="595959"/>
                </a:solidFill>
                <a:latin typeface="微软雅黑" panose="020B0503020204020204" pitchFamily="34" charset="-122"/>
                <a:ea typeface="微软雅黑" panose="020B0503020204020204" pitchFamily="34" charset="-122"/>
              </a:rPr>
              <a:t>语句可以作为</a:t>
            </a:r>
            <a:r>
              <a:rPr lang="en-US" altLang="zh-CN" sz="2000" dirty="0">
                <a:solidFill>
                  <a:srgbClr val="1369B2"/>
                </a:solidFill>
                <a:latin typeface="微软雅黑" panose="020B0503020204020204" pitchFamily="34" charset="-122"/>
                <a:ea typeface="微软雅黑" panose="020B0503020204020204" pitchFamily="34" charset="-122"/>
              </a:rPr>
              <a:t>SELECT</a:t>
            </a:r>
            <a:r>
              <a:rPr lang="zh-CN" altLang="en-US" sz="2000" dirty="0">
                <a:solidFill>
                  <a:srgbClr val="1369B2"/>
                </a:solidFill>
                <a:latin typeface="微软雅黑" panose="020B0503020204020204" pitchFamily="34" charset="-122"/>
                <a:ea typeface="微软雅黑" panose="020B0503020204020204" pitchFamily="34" charset="-122"/>
              </a:rPr>
              <a:t>语句的子句</a:t>
            </a:r>
            <a:r>
              <a:rPr lang="zh-CN" altLang="en-US" sz="2000" dirty="0">
                <a:solidFill>
                  <a:srgbClr val="595959"/>
                </a:solidFill>
                <a:latin typeface="微软雅黑" panose="020B0503020204020204" pitchFamily="34" charset="-122"/>
                <a:ea typeface="微软雅黑" panose="020B0503020204020204" pitchFamily="34" charset="-122"/>
              </a:rPr>
              <a:t>，从而对合并查询的结果进一步分析。</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196720"/>
            <a:ext cx="4205268"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关于</a:t>
            </a:r>
            <a:r>
              <a:rPr lang="en-US" altLang="zh-CN" sz="2000" dirty="0">
                <a:solidFill>
                  <a:srgbClr val="1369B2"/>
                </a:solidFill>
              </a:rPr>
              <a:t>UNION</a:t>
            </a:r>
            <a:r>
              <a:rPr lang="zh-CN" altLang="en-US" sz="2000" dirty="0">
                <a:solidFill>
                  <a:srgbClr val="1369B2"/>
                </a:solidFill>
              </a:rPr>
              <a:t>语句</a:t>
            </a:r>
            <a:r>
              <a:rPr lang="zh-CN" altLang="en-US" sz="2000" dirty="0">
                <a:solidFill>
                  <a:srgbClr val="595959"/>
                </a:solidFill>
              </a:rPr>
              <a:t>的语法格式如下。</a:t>
            </a:r>
            <a:endParaRPr lang="zh-CN" altLang="en-US" sz="2000" dirty="0">
              <a:solidFill>
                <a:srgbClr val="595959"/>
              </a:solidFill>
            </a:endParaRPr>
          </a:p>
        </p:txBody>
      </p:sp>
      <p:sp>
        <p:nvSpPr>
          <p:cNvPr id="14" name="矩形: 圆角 13"/>
          <p:cNvSpPr/>
          <p:nvPr/>
        </p:nvSpPr>
        <p:spPr>
          <a:xfrm>
            <a:off x="1198662" y="2277665"/>
            <a:ext cx="9865096" cy="3960441"/>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矩形: 圆角 14"/>
          <p:cNvSpPr/>
          <p:nvPr/>
        </p:nvSpPr>
        <p:spPr>
          <a:xfrm>
            <a:off x="2272406" y="2061642"/>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6" name="文本框 28"/>
          <p:cNvSpPr txBox="1"/>
          <p:nvPr/>
        </p:nvSpPr>
        <p:spPr>
          <a:xfrm>
            <a:off x="2488430" y="2087828"/>
            <a:ext cx="130252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1666714" y="2901827"/>
            <a:ext cx="8604956" cy="21345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2180514" y="3141762"/>
            <a:ext cx="7371076" cy="170540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select_statement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UNION ALL | DISTINCT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select_statement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[UNION ALL | DISTINCT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select_statement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4871070" y="4059955"/>
            <a:ext cx="1944216"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2" name="直接箭头连接符 11"/>
          <p:cNvCxnSpPr/>
          <p:nvPr/>
        </p:nvCxnSpPr>
        <p:spPr>
          <a:xfrm>
            <a:off x="6815286" y="4253932"/>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7"/>
          <p:cNvSpPr txBox="1"/>
          <p:nvPr/>
        </p:nvSpPr>
        <p:spPr>
          <a:xfrm>
            <a:off x="5393022" y="4967684"/>
            <a:ext cx="1998328"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用于指定查询语句</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0" name="矩形 19"/>
          <p:cNvSpPr/>
          <p:nvPr/>
        </p:nvSpPr>
        <p:spPr>
          <a:xfrm>
            <a:off x="5393022" y="4933107"/>
            <a:ext cx="1854311" cy="5030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矩形 20"/>
          <p:cNvSpPr/>
          <p:nvPr/>
        </p:nvSpPr>
        <p:spPr>
          <a:xfrm>
            <a:off x="3774045" y="4050532"/>
            <a:ext cx="1097024"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2" name="直接箭头连接符 21"/>
          <p:cNvCxnSpPr/>
          <p:nvPr/>
        </p:nvCxnSpPr>
        <p:spPr>
          <a:xfrm>
            <a:off x="3774045" y="4288509"/>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7"/>
          <p:cNvSpPr txBox="1"/>
          <p:nvPr/>
        </p:nvSpPr>
        <p:spPr>
          <a:xfrm>
            <a:off x="3430910" y="5009213"/>
            <a:ext cx="1800200" cy="9875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用于在合并两侧的结果集时，去除重复行</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4" name="矩形 23"/>
          <p:cNvSpPr/>
          <p:nvPr/>
        </p:nvSpPr>
        <p:spPr>
          <a:xfrm>
            <a:off x="3430910" y="4974635"/>
            <a:ext cx="1854311" cy="102215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a:t>
            </a:r>
            <a:r>
              <a:rPr lang="zh-CN" altLang="en-US" sz="2000" dirty="0">
                <a:solidFill>
                  <a:srgbClr val="1369B2"/>
                </a:solidFill>
                <a:latin typeface="微软雅黑" panose="020B0503020204020204" pitchFamily="34" charset="-122"/>
                <a:ea typeface="微软雅黑" panose="020B0503020204020204" pitchFamily="34" charset="-122"/>
              </a:rPr>
              <a:t>使用</a:t>
            </a:r>
            <a:r>
              <a:rPr lang="en-US" altLang="zh-CN" sz="2000" dirty="0">
                <a:solidFill>
                  <a:srgbClr val="1369B2"/>
                </a:solidFill>
                <a:latin typeface="微软雅黑" panose="020B0503020204020204" pitchFamily="34" charset="-122"/>
                <a:ea typeface="微软雅黑" panose="020B0503020204020204" pitchFamily="34" charset="-122"/>
              </a:rPr>
              <a:t>UNION</a:t>
            </a:r>
            <a:r>
              <a:rPr lang="zh-CN" altLang="en-US" sz="2000" dirty="0">
                <a:solidFill>
                  <a:srgbClr val="1369B2"/>
                </a:solidFill>
                <a:latin typeface="微软雅黑" panose="020B0503020204020204" pitchFamily="34" charset="-122"/>
                <a:ea typeface="微软雅黑" panose="020B0503020204020204" pitchFamily="34" charset="-122"/>
              </a:rPr>
              <a:t>语句实现合并查询</a:t>
            </a:r>
            <a:r>
              <a:rPr lang="zh-CN" altLang="en-US" sz="2000" dirty="0">
                <a:solidFill>
                  <a:srgbClr val="595959"/>
                </a:solidFill>
                <a:latin typeface="微软雅黑" panose="020B0503020204020204" pitchFamily="34" charset="-122"/>
                <a:ea typeface="微软雅黑" panose="020B0503020204020204" pitchFamily="34" charset="-122"/>
              </a:rPr>
              <a:t>，具体内容如下。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为便于后续演示如何整合来自多个数据源的查询结果，在数据库</a:t>
            </a:r>
            <a:r>
              <a:rPr lang="en-US" altLang="zh-CN" sz="2000" dirty="0">
                <a:solidFill>
                  <a:srgbClr val="595959"/>
                </a:solidFill>
              </a:rPr>
              <a:t>chapter5</a:t>
            </a:r>
            <a:r>
              <a:rPr lang="zh-CN" altLang="en-US" sz="2000" dirty="0">
                <a:solidFill>
                  <a:srgbClr val="595959"/>
                </a:solidFill>
              </a:rPr>
              <a:t>中创建一个与分区表</a:t>
            </a:r>
            <a:r>
              <a:rPr lang="en-US" altLang="zh-CN" sz="2000" dirty="0" err="1">
                <a:solidFill>
                  <a:srgbClr val="1369B2"/>
                </a:solidFill>
              </a:rPr>
              <a:t>sales_fact</a:t>
            </a:r>
            <a:r>
              <a:rPr lang="zh-CN" altLang="en-US" sz="2000" dirty="0">
                <a:solidFill>
                  <a:srgbClr val="595959"/>
                </a:solidFill>
              </a:rPr>
              <a:t>结构相同的分区表</a:t>
            </a:r>
            <a:r>
              <a:rPr lang="en-US" altLang="zh-CN" sz="2000" dirty="0" err="1">
                <a:solidFill>
                  <a:srgbClr val="1369B2"/>
                </a:solidFill>
              </a:rPr>
              <a:t>sales_fact_new</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圆角 11"/>
          <p:cNvSpPr/>
          <p:nvPr/>
        </p:nvSpPr>
        <p:spPr>
          <a:xfrm>
            <a:off x="3178882" y="3391575"/>
            <a:ext cx="8208912" cy="291853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4" name="矩形: 圆角 13"/>
          <p:cNvSpPr/>
          <p:nvPr/>
        </p:nvSpPr>
        <p:spPr>
          <a:xfrm>
            <a:off x="4216622" y="3141763"/>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4432646" y="3167949"/>
            <a:ext cx="130252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3610930" y="3981948"/>
            <a:ext cx="7371076" cy="17521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4124730" y="4411047"/>
            <a:ext cx="737107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CREATE TABLE IF NOT EXISTS chapter5.sales_fact_new</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LIKE chapter5.sales_fact;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19872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en-US" altLang="zh-CN" sz="2000" dirty="0">
                <a:solidFill>
                  <a:srgbClr val="595959"/>
                </a:solidFill>
              </a:rPr>
              <a:t>INSERT</a:t>
            </a:r>
            <a:r>
              <a:rPr lang="zh-CN" altLang="en-US" sz="2000" dirty="0">
                <a:solidFill>
                  <a:srgbClr val="595959"/>
                </a:solidFill>
              </a:rPr>
              <a:t>语句向分区表</a:t>
            </a:r>
            <a:r>
              <a:rPr lang="en-US" altLang="zh-CN" sz="2000" dirty="0" err="1">
                <a:solidFill>
                  <a:srgbClr val="1369B2"/>
                </a:solidFill>
              </a:rPr>
              <a:t>sales_fact_new</a:t>
            </a:r>
            <a:r>
              <a:rPr lang="zh-CN" altLang="en-US" sz="2000" dirty="0">
                <a:solidFill>
                  <a:srgbClr val="595959"/>
                </a:solidFill>
              </a:rPr>
              <a:t>插入示例数据，具体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1"/>
          <a:stretch>
            <a:fillRect/>
          </a:stretch>
        </p:blipFill>
        <p:spPr>
          <a:xfrm>
            <a:off x="7535366" y="2606303"/>
            <a:ext cx="3662218" cy="3936884"/>
          </a:xfrm>
          <a:prstGeom prst="rect">
            <a:avLst/>
          </a:prstGeom>
        </p:spPr>
      </p:pic>
      <p:sp>
        <p:nvSpPr>
          <p:cNvPr id="13" name="原创设计师QQ598969553          _3"/>
          <p:cNvSpPr/>
          <p:nvPr/>
        </p:nvSpPr>
        <p:spPr>
          <a:xfrm>
            <a:off x="4085228" y="4455028"/>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8" name="原创设计师QQ598969553          _6"/>
          <p:cNvSpPr/>
          <p:nvPr/>
        </p:nvSpPr>
        <p:spPr>
          <a:xfrm>
            <a:off x="4649714" y="4229663"/>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9" name="原创设计师QQ598969553          _7"/>
          <p:cNvSpPr txBox="1"/>
          <p:nvPr/>
        </p:nvSpPr>
        <p:spPr>
          <a:xfrm>
            <a:off x="4837344" y="4279494"/>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20"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5113128" y="5132422"/>
            <a:ext cx="689444" cy="689444"/>
          </a:xfrm>
          <a:prstGeom prst="rect">
            <a:avLst/>
          </a:prstGeom>
        </p:spPr>
      </p:pic>
      <p:pic>
        <p:nvPicPr>
          <p:cNvPr id="21" name="对象 5"/>
          <p:cNvPicPr>
            <a:picLocks noChangeAspect="1"/>
          </p:cNvPicPr>
          <p:nvPr/>
        </p:nvPicPr>
        <p:blipFill>
          <a:blip r:embed="rId4"/>
          <a:stretch>
            <a:fillRect/>
          </a:stretch>
        </p:blipFill>
        <p:spPr>
          <a:xfrm>
            <a:off x="4767560" y="4616679"/>
            <a:ext cx="1076138" cy="691624"/>
          </a:xfrm>
        </p:spPr>
      </p:pic>
      <p:pic>
        <p:nvPicPr>
          <p:cNvPr id="22" name="对象 5"/>
          <p:cNvPicPr>
            <a:picLocks noChangeAspect="1"/>
          </p:cNvPicPr>
          <p:nvPr/>
        </p:nvPicPr>
        <p:blipFill>
          <a:blip r:embed="rId5"/>
          <a:stretch>
            <a:fillRect/>
          </a:stretch>
        </p:blipFill>
        <p:spPr>
          <a:xfrm>
            <a:off x="4335825" y="4616679"/>
            <a:ext cx="1939607" cy="706935"/>
          </a:xfrm>
        </p:spPr>
      </p:pic>
      <p:pic>
        <p:nvPicPr>
          <p:cNvPr id="23" name="对象 6"/>
          <p:cNvPicPr>
            <a:picLocks noChangeAspect="1"/>
          </p:cNvPicPr>
          <p:nvPr/>
        </p:nvPicPr>
        <p:blipFill>
          <a:blip r:embed="rId6"/>
          <a:stretch>
            <a:fillRect/>
          </a:stretch>
        </p:blipFill>
        <p:spPr>
          <a:xfrm>
            <a:off x="4840193" y="4715675"/>
            <a:ext cx="930870" cy="576847"/>
          </a:xfrm>
        </p:spPr>
      </p:pic>
      <p:pic>
        <p:nvPicPr>
          <p:cNvPr id="24" name="对象 1">
            <a:hlinkClick r:id="" action="ppaction://ole?verb=0"/>
          </p:cNvPr>
          <p:cNvPicPr>
            <a:picLocks noChangeAspect="1"/>
          </p:cNvPicPr>
          <p:nvPr/>
        </p:nvPicPr>
        <p:blipFill>
          <a:blip r:embed="rId7"/>
          <a:stretch>
            <a:fillRect/>
          </a:stretch>
        </p:blipFill>
        <p:spPr>
          <a:xfrm>
            <a:off x="4649714" y="4650743"/>
            <a:ext cx="1384341" cy="601037"/>
          </a:xfrm>
        </p:spPr>
      </p:pic>
      <p:graphicFrame>
        <p:nvGraphicFramePr>
          <p:cNvPr id="2" name="对象 1"/>
          <p:cNvGraphicFramePr>
            <a:graphicFrameLocks noChangeAspect="1"/>
          </p:cNvGraphicFramePr>
          <p:nvPr/>
        </p:nvGraphicFramePr>
        <p:xfrm>
          <a:off x="4478440" y="4559893"/>
          <a:ext cx="1654376" cy="692238"/>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543050" imgH="638175" progId="Package">
                  <p:embed/>
                </p:oleObj>
              </mc:Choice>
              <mc:Fallback>
                <p:oleObj name="包装程序外壳对象" showAsIcon="1" r:id="rId8" imgW="1543050" imgH="638175" progId="Package">
                  <p:embed/>
                  <p:pic>
                    <p:nvPicPr>
                      <p:cNvPr id="0" name="对象 1"/>
                      <p:cNvPicPr/>
                      <p:nvPr/>
                    </p:nvPicPr>
                    <p:blipFill>
                      <a:blip r:embed="rId9"/>
                      <a:stretch>
                        <a:fillRect/>
                      </a:stretch>
                    </p:blipFill>
                    <p:spPr>
                      <a:xfrm>
                        <a:off x="4478440" y="4559893"/>
                        <a:ext cx="1654376" cy="692238"/>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568952"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分别计算分区表</a:t>
            </a:r>
            <a:r>
              <a:rPr lang="en-US" altLang="zh-CN" sz="2000" dirty="0" err="1">
                <a:solidFill>
                  <a:srgbClr val="1369B2"/>
                </a:solidFill>
              </a:rPr>
              <a:t>sales_fact_new</a:t>
            </a:r>
            <a:r>
              <a:rPr lang="zh-CN" altLang="en-US" sz="2000" dirty="0">
                <a:solidFill>
                  <a:srgbClr val="595959"/>
                </a:solidFill>
              </a:rPr>
              <a:t>和</a:t>
            </a:r>
            <a:r>
              <a:rPr lang="en-US" altLang="zh-CN" sz="2000" dirty="0" err="1">
                <a:solidFill>
                  <a:srgbClr val="1369B2"/>
                </a:solidFill>
              </a:rPr>
              <a:t>sales_fact</a:t>
            </a:r>
            <a:r>
              <a:rPr lang="zh-CN" altLang="en-US" sz="2000" dirty="0">
                <a:solidFill>
                  <a:srgbClr val="595959"/>
                </a:solidFill>
              </a:rPr>
              <a:t>中每个订单的订单金额，返回对应的订单</a:t>
            </a:r>
            <a:r>
              <a:rPr lang="en-US" altLang="zh-CN" sz="2000" dirty="0">
                <a:solidFill>
                  <a:srgbClr val="595959"/>
                </a:solidFill>
              </a:rPr>
              <a:t>ID</a:t>
            </a:r>
            <a:r>
              <a:rPr lang="zh-CN" altLang="en-US" sz="2000" dirty="0">
                <a:solidFill>
                  <a:srgbClr val="595959"/>
                </a:solidFill>
              </a:rPr>
              <a:t>和订单金额，并通过</a:t>
            </a:r>
            <a:r>
              <a:rPr lang="en-US" altLang="zh-CN" sz="2000" dirty="0">
                <a:solidFill>
                  <a:srgbClr val="1369B2"/>
                </a:solidFill>
              </a:rPr>
              <a:t>UNION</a:t>
            </a:r>
            <a:r>
              <a:rPr lang="zh-CN" altLang="en-US" sz="2000" dirty="0">
                <a:solidFill>
                  <a:srgbClr val="1369B2"/>
                </a:solidFill>
              </a:rPr>
              <a:t>语句</a:t>
            </a:r>
            <a:r>
              <a:rPr lang="zh-CN" altLang="en-US" sz="2000" dirty="0">
                <a:solidFill>
                  <a:srgbClr val="595959"/>
                </a:solidFill>
              </a:rPr>
              <a:t>将两个查询结果合并为一个统一的结果集，具体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3080614" y="3141763"/>
            <a:ext cx="7911136" cy="2736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3350644" y="3357787"/>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,(price * quantity - discount )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UNION ALL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,(price * quantity - discount ) AS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order_amount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chapter5.sales_fact_new;</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0" name="图片 9"/>
          <p:cNvPicPr>
            <a:picLocks noChangeAspect="1"/>
          </p:cNvPicPr>
          <p:nvPr/>
        </p:nvPicPr>
        <p:blipFill>
          <a:blip r:embed="rId1"/>
          <a:stretch>
            <a:fillRect/>
          </a:stretch>
        </p:blipFill>
        <p:spPr>
          <a:xfrm>
            <a:off x="3142878" y="2188606"/>
            <a:ext cx="3871656" cy="439499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424936" cy="1889876"/>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分别计算分区表</a:t>
            </a:r>
            <a:r>
              <a:rPr lang="en-US" altLang="zh-CN" sz="2000" dirty="0" err="1">
                <a:solidFill>
                  <a:srgbClr val="1369B2"/>
                </a:solidFill>
              </a:rPr>
              <a:t>sales_fact_new</a:t>
            </a:r>
            <a:r>
              <a:rPr lang="zh-CN" altLang="en-US" sz="2000" dirty="0">
                <a:solidFill>
                  <a:srgbClr val="595959"/>
                </a:solidFill>
              </a:rPr>
              <a:t>和</a:t>
            </a:r>
            <a:r>
              <a:rPr lang="en-US" altLang="zh-CN" sz="2000" dirty="0" err="1">
                <a:solidFill>
                  <a:srgbClr val="1369B2"/>
                </a:solidFill>
              </a:rPr>
              <a:t>sales_fact</a:t>
            </a:r>
            <a:r>
              <a:rPr lang="zh-CN" altLang="en-US" sz="2000" dirty="0">
                <a:solidFill>
                  <a:srgbClr val="595959"/>
                </a:solidFill>
              </a:rPr>
              <a:t>中每个订单的订单金额，返回对应的省份和订单金额，并通过</a:t>
            </a:r>
            <a:r>
              <a:rPr lang="en-US" altLang="zh-CN" sz="2000" dirty="0">
                <a:solidFill>
                  <a:srgbClr val="595959"/>
                </a:solidFill>
              </a:rPr>
              <a:t>UNION</a:t>
            </a:r>
            <a:r>
              <a:rPr lang="zh-CN" altLang="en-US" sz="2000" dirty="0">
                <a:solidFill>
                  <a:srgbClr val="595959"/>
                </a:solidFill>
              </a:rPr>
              <a:t>语句将两个查询结果合并为一个统一的结果集。在此基础上进一步实现分组排序查询，计算每个省级行政区的订单金额，并按照订单金额</a:t>
            </a:r>
            <a:r>
              <a:rPr lang="zh-CN" altLang="en-US" sz="2000" dirty="0">
                <a:solidFill>
                  <a:srgbClr val="1369B2"/>
                </a:solidFill>
              </a:rPr>
              <a:t>降序排序</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1" name="图片 10"/>
          <p:cNvPicPr>
            <a:picLocks noChangeAspect="1"/>
          </p:cNvPicPr>
          <p:nvPr/>
        </p:nvPicPr>
        <p:blipFill>
          <a:blip r:embed="rId1"/>
          <a:stretch>
            <a:fillRect/>
          </a:stretch>
        </p:blipFill>
        <p:spPr>
          <a:xfrm>
            <a:off x="8255445" y="3254710"/>
            <a:ext cx="3155245" cy="3391888"/>
          </a:xfrm>
          <a:prstGeom prst="rect">
            <a:avLst/>
          </a:prstGeom>
        </p:spPr>
      </p:pic>
      <p:sp>
        <p:nvSpPr>
          <p:cNvPr id="12" name="原创设计师QQ598969553          _3"/>
          <p:cNvSpPr/>
          <p:nvPr/>
        </p:nvSpPr>
        <p:spPr>
          <a:xfrm>
            <a:off x="4298335" y="4558439"/>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3" name="原创设计师QQ598969553          _6"/>
          <p:cNvSpPr/>
          <p:nvPr/>
        </p:nvSpPr>
        <p:spPr>
          <a:xfrm>
            <a:off x="4862821" y="4333074"/>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4" name="原创设计师QQ598969553          _7"/>
          <p:cNvSpPr txBox="1"/>
          <p:nvPr/>
        </p:nvSpPr>
        <p:spPr>
          <a:xfrm>
            <a:off x="5050451" y="4382905"/>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5"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5326235" y="5235833"/>
            <a:ext cx="689444" cy="689444"/>
          </a:xfrm>
          <a:prstGeom prst="rect">
            <a:avLst/>
          </a:prstGeom>
        </p:spPr>
      </p:pic>
      <p:pic>
        <p:nvPicPr>
          <p:cNvPr id="16" name="对象 5"/>
          <p:cNvPicPr>
            <a:picLocks noChangeAspect="1"/>
          </p:cNvPicPr>
          <p:nvPr/>
        </p:nvPicPr>
        <p:blipFill>
          <a:blip r:embed="rId4"/>
          <a:stretch>
            <a:fillRect/>
          </a:stretch>
        </p:blipFill>
        <p:spPr>
          <a:xfrm>
            <a:off x="4980667" y="4720090"/>
            <a:ext cx="1076138" cy="691624"/>
          </a:xfrm>
        </p:spPr>
      </p:pic>
      <p:pic>
        <p:nvPicPr>
          <p:cNvPr id="17" name="对象 5"/>
          <p:cNvPicPr>
            <a:picLocks noChangeAspect="1"/>
          </p:cNvPicPr>
          <p:nvPr/>
        </p:nvPicPr>
        <p:blipFill>
          <a:blip r:embed="rId5"/>
          <a:stretch>
            <a:fillRect/>
          </a:stretch>
        </p:blipFill>
        <p:spPr>
          <a:xfrm>
            <a:off x="4548932" y="4720090"/>
            <a:ext cx="1939607" cy="706935"/>
          </a:xfrm>
        </p:spPr>
      </p:pic>
      <p:pic>
        <p:nvPicPr>
          <p:cNvPr id="18" name="对象 6"/>
          <p:cNvPicPr>
            <a:picLocks noChangeAspect="1"/>
          </p:cNvPicPr>
          <p:nvPr/>
        </p:nvPicPr>
        <p:blipFill>
          <a:blip r:embed="rId6"/>
          <a:stretch>
            <a:fillRect/>
          </a:stretch>
        </p:blipFill>
        <p:spPr>
          <a:xfrm>
            <a:off x="5053300" y="4819086"/>
            <a:ext cx="930870" cy="576847"/>
          </a:xfrm>
        </p:spPr>
      </p:pic>
      <p:pic>
        <p:nvPicPr>
          <p:cNvPr id="19" name="对象 1">
            <a:hlinkClick r:id="" action="ppaction://ole?verb=0"/>
          </p:cNvPr>
          <p:cNvPicPr>
            <a:picLocks noChangeAspect="1"/>
          </p:cNvPicPr>
          <p:nvPr/>
        </p:nvPicPr>
        <p:blipFill>
          <a:blip r:embed="rId7"/>
          <a:stretch>
            <a:fillRect/>
          </a:stretch>
        </p:blipFill>
        <p:spPr>
          <a:xfrm>
            <a:off x="4862821" y="4754154"/>
            <a:ext cx="1384341" cy="601037"/>
          </a:xfrm>
        </p:spPr>
      </p:pic>
      <p:graphicFrame>
        <p:nvGraphicFramePr>
          <p:cNvPr id="2" name="对象 1"/>
          <p:cNvGraphicFramePr>
            <a:graphicFrameLocks noChangeAspect="1"/>
          </p:cNvGraphicFramePr>
          <p:nvPr/>
        </p:nvGraphicFramePr>
        <p:xfrm>
          <a:off x="4959438" y="4742987"/>
          <a:ext cx="1229037" cy="620115"/>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276350" imgH="638175" progId="Package">
                  <p:embed/>
                </p:oleObj>
              </mc:Choice>
              <mc:Fallback>
                <p:oleObj name="包装程序外壳对象" showAsIcon="1" r:id="rId8" imgW="1276350" imgH="638175" progId="Package">
                  <p:embed/>
                  <p:pic>
                    <p:nvPicPr>
                      <p:cNvPr id="0" name="对象 1"/>
                      <p:cNvPicPr/>
                      <p:nvPr/>
                    </p:nvPicPr>
                    <p:blipFill>
                      <a:blip r:embed="rId9"/>
                      <a:stretch>
                        <a:fillRect/>
                      </a:stretch>
                    </p:blipFill>
                    <p:spPr>
                      <a:xfrm>
                        <a:off x="4959438" y="4742987"/>
                        <a:ext cx="1229037" cy="620115"/>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424936"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5.6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任务：执行合并查询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0" name="图片 19"/>
          <p:cNvPicPr>
            <a:picLocks noChangeAspect="1"/>
          </p:cNvPicPr>
          <p:nvPr/>
        </p:nvPicPr>
        <p:blipFill>
          <a:blip r:embed="rId1"/>
          <a:stretch>
            <a:fillRect/>
          </a:stretch>
        </p:blipFill>
        <p:spPr>
          <a:xfrm>
            <a:off x="3214886" y="2565698"/>
            <a:ext cx="6136803" cy="338437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937293"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5.7</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掌握连接查询，能够熟练运用</a:t>
            </a:r>
            <a:r>
              <a:rPr lang="en-US" altLang="zh-CN" dirty="0">
                <a:solidFill>
                  <a:srgbClr val="1369B2"/>
                </a:solidFill>
                <a:latin typeface="微软雅黑" panose="020B0503020204020204" pitchFamily="34" charset="-122"/>
                <a:ea typeface="微软雅黑" panose="020B0503020204020204" pitchFamily="34" charset="-122"/>
                <a:cs typeface="+mn-ea"/>
                <a:sym typeface="+mn-lt"/>
              </a:rPr>
              <a:t>JOIN</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语句实现内连接、左外连接、右外连接</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等操作。</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2421121"/>
            <a:ext cx="6805930" cy="2376825"/>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2625296"/>
            <a:ext cx="6096539"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在实际的数据仓库应用中，为了满足</a:t>
            </a:r>
            <a:r>
              <a:rPr lang="zh-CN" altLang="en-US" sz="2000" dirty="0">
                <a:solidFill>
                  <a:srgbClr val="1369B2"/>
                </a:solidFill>
                <a:latin typeface="微软雅黑" panose="020B0503020204020204" pitchFamily="34" charset="-122"/>
                <a:ea typeface="微软雅黑" panose="020B0503020204020204" pitchFamily="34" charset="-122"/>
              </a:rPr>
              <a:t>数据规范化存储</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高效管理</a:t>
            </a:r>
            <a:r>
              <a:rPr lang="zh-CN" altLang="en-US" sz="2000" dirty="0">
                <a:solidFill>
                  <a:srgbClr val="595959"/>
                </a:solidFill>
                <a:latin typeface="微软雅黑" panose="020B0503020204020204" pitchFamily="34" charset="-122"/>
                <a:ea typeface="微软雅黑" panose="020B0503020204020204" pitchFamily="34" charset="-122"/>
              </a:rPr>
              <a:t>的需求，企业往往会将数据拆分到多张表中。例如，用户的基本信息存储在用户表，交易记录存储在订单表，商品的详细资料存储在商品表。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在这种场景下，当需要进行综合分析时，</a:t>
            </a:r>
            <a:r>
              <a:rPr lang="zh-CN" altLang="en-US" sz="2000" dirty="0">
                <a:solidFill>
                  <a:srgbClr val="1369B2"/>
                </a:solidFill>
                <a:latin typeface="微软雅黑" panose="020B0503020204020204" pitchFamily="34" charset="-122"/>
                <a:ea typeface="微软雅黑" panose="020B0503020204020204" pitchFamily="34" charset="-122"/>
              </a:rPr>
              <a:t>单表查询</a:t>
            </a:r>
            <a:r>
              <a:rPr lang="zh-CN" altLang="en-US" sz="2000" dirty="0">
                <a:solidFill>
                  <a:srgbClr val="595959"/>
                </a:solidFill>
                <a:latin typeface="微软雅黑" panose="020B0503020204020204" pitchFamily="34" charset="-122"/>
                <a:ea typeface="微软雅黑" panose="020B0503020204020204" pitchFamily="34" charset="-122"/>
              </a:rPr>
              <a:t>往往难以满足需求。例如，若要查询某个用户的订单详情，就必须将</a:t>
            </a:r>
            <a:r>
              <a:rPr lang="zh-CN" altLang="en-US" sz="2000" dirty="0">
                <a:solidFill>
                  <a:srgbClr val="1369B2"/>
                </a:solidFill>
                <a:latin typeface="微软雅黑" panose="020B0503020204020204" pitchFamily="34" charset="-122"/>
                <a:ea typeface="微软雅黑" panose="020B0503020204020204" pitchFamily="34" charset="-122"/>
              </a:rPr>
              <a:t>用户表</a:t>
            </a:r>
            <a:r>
              <a:rPr lang="zh-CN" altLang="en-US" sz="2000" dirty="0">
                <a:solidFill>
                  <a:srgbClr val="595959"/>
                </a:solidFill>
                <a:latin typeface="微软雅黑" panose="020B0503020204020204" pitchFamily="34" charset="-122"/>
                <a:ea typeface="微软雅黑" panose="020B0503020204020204" pitchFamily="34" charset="-122"/>
              </a:rPr>
              <a:t>与</a:t>
            </a:r>
            <a:r>
              <a:rPr lang="zh-CN" altLang="en-US" sz="2000" dirty="0">
                <a:solidFill>
                  <a:srgbClr val="1369B2"/>
                </a:solidFill>
                <a:latin typeface="微软雅黑" panose="020B0503020204020204" pitchFamily="34" charset="-122"/>
                <a:ea typeface="微软雅黑" panose="020B0503020204020204" pitchFamily="34" charset="-122"/>
              </a:rPr>
              <a:t>订单表进行关联</a:t>
            </a:r>
            <a:r>
              <a:rPr lang="zh-CN" altLang="en-US" sz="2000" dirty="0">
                <a:solidFill>
                  <a:srgbClr val="595959"/>
                </a:solidFill>
                <a:latin typeface="微软雅黑" panose="020B0503020204020204" pitchFamily="34" charset="-122"/>
                <a:ea typeface="微软雅黑" panose="020B0503020204020204" pitchFamily="34" charset="-122"/>
              </a:rPr>
              <a:t>；若要统计不同商品类别的</a:t>
            </a:r>
            <a:r>
              <a:rPr lang="zh-CN" altLang="en-US" sz="2000" dirty="0">
                <a:solidFill>
                  <a:srgbClr val="1369B2"/>
                </a:solidFill>
                <a:latin typeface="微软雅黑" panose="020B0503020204020204" pitchFamily="34" charset="-122"/>
                <a:ea typeface="微软雅黑" panose="020B0503020204020204" pitchFamily="34" charset="-122"/>
              </a:rPr>
              <a:t>销售额</a:t>
            </a:r>
            <a:r>
              <a:rPr lang="zh-CN" altLang="en-US" sz="2000" dirty="0">
                <a:solidFill>
                  <a:srgbClr val="595959"/>
                </a:solidFill>
                <a:latin typeface="微软雅黑" panose="020B0503020204020204" pitchFamily="34" charset="-122"/>
                <a:ea typeface="微软雅黑" panose="020B0503020204020204" pitchFamily="34" charset="-122"/>
              </a:rPr>
              <a:t>，就需要将订单表与商品表进行关联。</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982638" y="2025637"/>
            <a:ext cx="6552728" cy="392443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270670" y="2294645"/>
            <a:ext cx="5927055" cy="3367397"/>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rPr>
              <a:t>这类需求要求我们能够在一条查询语句中将两张表的数据进行关联。为此，</a:t>
            </a:r>
            <a:r>
              <a:rPr lang="en-US" altLang="zh-CN" sz="1800" dirty="0">
                <a:solidFill>
                  <a:srgbClr val="595959"/>
                </a:solidFill>
                <a:latin typeface="微软雅黑" panose="020B0503020204020204" pitchFamily="34" charset="-122"/>
                <a:ea typeface="微软雅黑" panose="020B0503020204020204" pitchFamily="34" charset="-122"/>
              </a:rPr>
              <a:t>Hive</a:t>
            </a:r>
            <a:r>
              <a:rPr lang="zh-CN" altLang="en-US" sz="1800" dirty="0">
                <a:solidFill>
                  <a:srgbClr val="595959"/>
                </a:solidFill>
                <a:latin typeface="微软雅黑" panose="020B0503020204020204" pitchFamily="34" charset="-122"/>
                <a:ea typeface="微软雅黑" panose="020B0503020204020204" pitchFamily="34" charset="-122"/>
              </a:rPr>
              <a:t>提供了</a:t>
            </a:r>
            <a:r>
              <a:rPr lang="en-US" altLang="zh-CN" sz="1800" dirty="0">
                <a:solidFill>
                  <a:srgbClr val="1369B2"/>
                </a:solidFill>
                <a:latin typeface="微软雅黑" panose="020B0503020204020204" pitchFamily="34" charset="-122"/>
                <a:ea typeface="微软雅黑" panose="020B0503020204020204" pitchFamily="34" charset="-122"/>
              </a:rPr>
              <a:t>JOIN</a:t>
            </a:r>
            <a:r>
              <a:rPr lang="zh-CN" altLang="en-US" sz="1800" dirty="0">
                <a:solidFill>
                  <a:srgbClr val="1369B2"/>
                </a:solidFill>
                <a:latin typeface="微软雅黑" panose="020B0503020204020204" pitchFamily="34" charset="-122"/>
                <a:ea typeface="微软雅黑" panose="020B0503020204020204" pitchFamily="34" charset="-122"/>
              </a:rPr>
              <a:t>语句</a:t>
            </a:r>
            <a:r>
              <a:rPr lang="zh-CN" altLang="en-US" sz="1800" dirty="0">
                <a:solidFill>
                  <a:srgbClr val="595959"/>
                </a:solidFill>
                <a:latin typeface="微软雅黑" panose="020B0503020204020204" pitchFamily="34" charset="-122"/>
                <a:ea typeface="微软雅黑" panose="020B0503020204020204" pitchFamily="34" charset="-122"/>
              </a:rPr>
              <a:t>来实现</a:t>
            </a:r>
            <a:r>
              <a:rPr lang="zh-CN" altLang="en-US" sz="1800" dirty="0">
                <a:solidFill>
                  <a:srgbClr val="1369B2"/>
                </a:solidFill>
                <a:latin typeface="微软雅黑" panose="020B0503020204020204" pitchFamily="34" charset="-122"/>
                <a:ea typeface="微软雅黑" panose="020B0503020204020204" pitchFamily="34" charset="-122"/>
              </a:rPr>
              <a:t>连接查询</a:t>
            </a:r>
            <a:r>
              <a:rPr lang="zh-CN" altLang="en-US" sz="1800" dirty="0">
                <a:solidFill>
                  <a:srgbClr val="595959"/>
                </a:solidFill>
                <a:latin typeface="微软雅黑" panose="020B0503020204020204" pitchFamily="34" charset="-122"/>
                <a:ea typeface="微软雅黑" panose="020B0503020204020204" pitchFamily="34" charset="-122"/>
              </a:rPr>
              <a:t>。借助连接查询，可以按照</a:t>
            </a:r>
            <a:r>
              <a:rPr lang="zh-CN" altLang="en-US" sz="1800" dirty="0">
                <a:solidFill>
                  <a:srgbClr val="1369B2"/>
                </a:solidFill>
                <a:latin typeface="微软雅黑" panose="020B0503020204020204" pitchFamily="34" charset="-122"/>
                <a:ea typeface="微软雅黑" panose="020B0503020204020204" pitchFamily="34" charset="-122"/>
              </a:rPr>
              <a:t>一个</a:t>
            </a:r>
            <a:r>
              <a:rPr lang="zh-CN" altLang="en-US" sz="1800" dirty="0">
                <a:solidFill>
                  <a:srgbClr val="595959"/>
                </a:solidFill>
                <a:latin typeface="微软雅黑" panose="020B0503020204020204" pitchFamily="34" charset="-122"/>
                <a:ea typeface="微软雅黑" panose="020B0503020204020204" pitchFamily="34" charset="-122"/>
              </a:rPr>
              <a:t>或</a:t>
            </a:r>
            <a:r>
              <a:rPr lang="zh-CN" altLang="en-US" sz="1800" dirty="0">
                <a:solidFill>
                  <a:srgbClr val="1369B2"/>
                </a:solidFill>
                <a:latin typeface="微软雅黑" panose="020B0503020204020204" pitchFamily="34" charset="-122"/>
                <a:ea typeface="微软雅黑" panose="020B0503020204020204" pitchFamily="34" charset="-122"/>
              </a:rPr>
              <a:t>多个公共字段</a:t>
            </a:r>
            <a:r>
              <a:rPr lang="zh-CN" altLang="en-US" sz="1800" dirty="0">
                <a:solidFill>
                  <a:srgbClr val="595959"/>
                </a:solidFill>
                <a:latin typeface="微软雅黑" panose="020B0503020204020204" pitchFamily="34" charset="-122"/>
                <a:ea typeface="微软雅黑" panose="020B0503020204020204" pitchFamily="34" charset="-122"/>
              </a:rPr>
              <a:t>将不同表的数据关联，从而在查询结果中得到完整的信息。所谓公共字段，是指两张表中含义相同且能够作为关联条件的字段。例如，在用户表与订单表的连接查询中，可以使用两张表的用户</a:t>
            </a:r>
            <a:r>
              <a:rPr lang="en-US" altLang="zh-CN" sz="1800" dirty="0">
                <a:solidFill>
                  <a:srgbClr val="595959"/>
                </a:solidFill>
                <a:latin typeface="微软雅黑" panose="020B0503020204020204" pitchFamily="34" charset="-122"/>
                <a:ea typeface="微软雅黑" panose="020B0503020204020204" pitchFamily="34" charset="-122"/>
              </a:rPr>
              <a:t>ID</a:t>
            </a:r>
            <a:r>
              <a:rPr lang="zh-CN" altLang="en-US" sz="1800" dirty="0">
                <a:solidFill>
                  <a:srgbClr val="595959"/>
                </a:solidFill>
                <a:latin typeface="微软雅黑" panose="020B0503020204020204" pitchFamily="34" charset="-122"/>
                <a:ea typeface="微软雅黑" panose="020B0503020204020204" pitchFamily="34" charset="-122"/>
              </a:rPr>
              <a:t>作为公共字段，从而将用户信息与其对应的订单记录关联起来。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7751390" y="1917625"/>
            <a:ext cx="4146875" cy="392443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982638" y="2241661"/>
            <a:ext cx="6552728" cy="3204357"/>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文本框 1"/>
          <p:cNvSpPr txBox="1"/>
          <p:nvPr/>
        </p:nvSpPr>
        <p:spPr>
          <a:xfrm>
            <a:off x="1270670" y="2349674"/>
            <a:ext cx="5927055" cy="295189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en-US" altLang="zh-CN" sz="1800" dirty="0">
                <a:solidFill>
                  <a:srgbClr val="595959"/>
                </a:solidFill>
                <a:latin typeface="微软雅黑" panose="020B0503020204020204" pitchFamily="34" charset="-122"/>
                <a:ea typeface="微软雅黑" panose="020B0503020204020204" pitchFamily="34" charset="-122"/>
              </a:rPr>
              <a:t>Hive</a:t>
            </a:r>
            <a:r>
              <a:rPr lang="zh-CN" altLang="en-US" sz="1800" dirty="0">
                <a:solidFill>
                  <a:srgbClr val="595959"/>
                </a:solidFill>
                <a:latin typeface="微软雅黑" panose="020B0503020204020204" pitchFamily="34" charset="-122"/>
                <a:ea typeface="微软雅黑" panose="020B0503020204020204" pitchFamily="34" charset="-122"/>
              </a:rPr>
              <a:t>支持多种连接方式，包括</a:t>
            </a:r>
            <a:r>
              <a:rPr lang="zh-CN" altLang="en-US" sz="1800" dirty="0">
                <a:solidFill>
                  <a:srgbClr val="1369B2"/>
                </a:solidFill>
                <a:latin typeface="微软雅黑" panose="020B0503020204020204" pitchFamily="34" charset="-122"/>
                <a:ea typeface="微软雅黑" panose="020B0503020204020204" pitchFamily="34" charset="-122"/>
              </a:rPr>
              <a:t>内连接</a:t>
            </a:r>
            <a:r>
              <a:rPr lang="zh-CN" altLang="en-US" sz="1800" dirty="0">
                <a:solidFill>
                  <a:srgbClr val="595959"/>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左外连接</a:t>
            </a:r>
            <a:r>
              <a:rPr lang="zh-CN" altLang="en-US" sz="1800" dirty="0">
                <a:solidFill>
                  <a:srgbClr val="595959"/>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右外连接</a:t>
            </a:r>
            <a:r>
              <a:rPr lang="zh-CN" altLang="en-US" sz="1800" dirty="0">
                <a:solidFill>
                  <a:srgbClr val="595959"/>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全外连接</a:t>
            </a:r>
            <a:r>
              <a:rPr lang="zh-CN" altLang="en-US" sz="1800" dirty="0">
                <a:solidFill>
                  <a:srgbClr val="595959"/>
                </a:solidFill>
                <a:latin typeface="微软雅黑" panose="020B0503020204020204" pitchFamily="34" charset="-122"/>
                <a:ea typeface="微软雅黑" panose="020B0503020204020204" pitchFamily="34" charset="-122"/>
              </a:rPr>
              <a:t>、</a:t>
            </a:r>
            <a:r>
              <a:rPr lang="zh-CN" altLang="en-US" sz="1800" dirty="0">
                <a:solidFill>
                  <a:srgbClr val="1369B2"/>
                </a:solidFill>
                <a:latin typeface="微软雅黑" panose="020B0503020204020204" pitchFamily="34" charset="-122"/>
                <a:ea typeface="微软雅黑" panose="020B0503020204020204" pitchFamily="34" charset="-122"/>
              </a:rPr>
              <a:t>左半连接</a:t>
            </a:r>
            <a:r>
              <a:rPr lang="zh-CN" altLang="en-US" sz="1800" dirty="0">
                <a:solidFill>
                  <a:srgbClr val="595959"/>
                </a:solidFill>
                <a:latin typeface="微软雅黑" panose="020B0503020204020204" pitchFamily="34" charset="-122"/>
                <a:ea typeface="微软雅黑" panose="020B0503020204020204" pitchFamily="34" charset="-122"/>
              </a:rPr>
              <a:t>与</a:t>
            </a:r>
            <a:r>
              <a:rPr lang="zh-CN" altLang="en-US" sz="1800" dirty="0">
                <a:solidFill>
                  <a:srgbClr val="1369B2"/>
                </a:solidFill>
                <a:latin typeface="微软雅黑" panose="020B0503020204020204" pitchFamily="34" charset="-122"/>
                <a:ea typeface="微软雅黑" panose="020B0503020204020204" pitchFamily="34" charset="-122"/>
              </a:rPr>
              <a:t>笛卡尔积连接</a:t>
            </a:r>
            <a:r>
              <a:rPr lang="zh-CN" altLang="en-US" sz="1800" dirty="0">
                <a:solidFill>
                  <a:srgbClr val="595959"/>
                </a:solidFill>
                <a:latin typeface="微软雅黑" panose="020B0503020204020204" pitchFamily="34" charset="-122"/>
                <a:ea typeface="微软雅黑" panose="020B0503020204020204" pitchFamily="34" charset="-122"/>
              </a:rPr>
              <a:t>，在复杂查询中，可以根据业务需求组合使用不同连接方式，但应注意连接顺序和结果语义。在介绍不同连接方式时，通常将参与关联的两张表称为左表和右表，这一称谓来源于</a:t>
            </a:r>
            <a:r>
              <a:rPr lang="en-US" altLang="zh-CN" sz="1800" dirty="0">
                <a:solidFill>
                  <a:srgbClr val="595959"/>
                </a:solidFill>
                <a:latin typeface="微软雅黑" panose="020B0503020204020204" pitchFamily="34" charset="-122"/>
                <a:ea typeface="微软雅黑" panose="020B0503020204020204" pitchFamily="34" charset="-122"/>
              </a:rPr>
              <a:t>JOIN</a:t>
            </a:r>
            <a:r>
              <a:rPr lang="zh-CN" altLang="en-US" sz="1800" dirty="0">
                <a:solidFill>
                  <a:srgbClr val="595959"/>
                </a:solidFill>
                <a:latin typeface="微软雅黑" panose="020B0503020204020204" pitchFamily="34" charset="-122"/>
                <a:ea typeface="微软雅黑" panose="020B0503020204020204" pitchFamily="34" charset="-122"/>
              </a:rPr>
              <a:t>语句的书写顺序，其中位于</a:t>
            </a:r>
            <a:r>
              <a:rPr lang="en-US" altLang="zh-CN" sz="1800" dirty="0">
                <a:solidFill>
                  <a:srgbClr val="595959"/>
                </a:solidFill>
                <a:latin typeface="微软雅黑" panose="020B0503020204020204" pitchFamily="34" charset="-122"/>
                <a:ea typeface="微软雅黑" panose="020B0503020204020204" pitchFamily="34" charset="-122"/>
              </a:rPr>
              <a:t>JOIN</a:t>
            </a:r>
            <a:r>
              <a:rPr lang="zh-CN" altLang="en-US" sz="1800" dirty="0">
                <a:solidFill>
                  <a:srgbClr val="595959"/>
                </a:solidFill>
                <a:latin typeface="微软雅黑" panose="020B0503020204020204" pitchFamily="34" charset="-122"/>
                <a:ea typeface="微软雅黑" panose="020B0503020204020204" pitchFamily="34" charset="-122"/>
              </a:rPr>
              <a:t>关键字左侧的表被称为</a:t>
            </a:r>
            <a:r>
              <a:rPr lang="zh-CN" altLang="en-US" sz="1800" dirty="0">
                <a:solidFill>
                  <a:srgbClr val="1369B2"/>
                </a:solidFill>
                <a:latin typeface="微软雅黑" panose="020B0503020204020204" pitchFamily="34" charset="-122"/>
                <a:ea typeface="微软雅黑" panose="020B0503020204020204" pitchFamily="34" charset="-122"/>
              </a:rPr>
              <a:t>左表</a:t>
            </a:r>
            <a:r>
              <a:rPr lang="zh-CN" altLang="en-US" sz="1800" dirty="0">
                <a:solidFill>
                  <a:srgbClr val="595959"/>
                </a:solidFill>
                <a:latin typeface="微软雅黑" panose="020B0503020204020204" pitchFamily="34" charset="-122"/>
                <a:ea typeface="微软雅黑" panose="020B0503020204020204" pitchFamily="34" charset="-122"/>
              </a:rPr>
              <a:t>，而位于右侧的表则被称为</a:t>
            </a:r>
            <a:r>
              <a:rPr lang="zh-CN" altLang="en-US" sz="1800" dirty="0">
                <a:solidFill>
                  <a:srgbClr val="1369B2"/>
                </a:solidFill>
                <a:latin typeface="微软雅黑" panose="020B0503020204020204" pitchFamily="34" charset="-122"/>
                <a:ea typeface="微软雅黑" panose="020B0503020204020204" pitchFamily="34" charset="-122"/>
              </a:rPr>
              <a:t>右表</a:t>
            </a:r>
            <a:r>
              <a:rPr lang="zh-CN" altLang="en-US" sz="1800" dirty="0">
                <a:solidFill>
                  <a:srgbClr val="595959"/>
                </a:solidFill>
                <a:latin typeface="微软雅黑" panose="020B0503020204020204" pitchFamily="34" charset="-122"/>
                <a:ea typeface="微软雅黑" panose="020B0503020204020204" pitchFamily="34" charset="-122"/>
              </a:rPr>
              <a:t>。</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1"/>
          <a:stretch>
            <a:fillRect/>
          </a:stretch>
        </p:blipFill>
        <p:spPr>
          <a:xfrm>
            <a:off x="7751390" y="1917625"/>
            <a:ext cx="4146875" cy="392443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en-US" altLang="zh-CN" sz="2000" dirty="0">
                <a:solidFill>
                  <a:srgbClr val="1369B2"/>
                </a:solidFill>
                <a:latin typeface="微软雅黑" panose="020B0503020204020204" pitchFamily="34" charset="-122"/>
                <a:ea typeface="微软雅黑" panose="020B0503020204020204" pitchFamily="34" charset="-122"/>
              </a:rPr>
              <a:t>Hive</a:t>
            </a:r>
            <a:r>
              <a:rPr lang="zh-CN" altLang="en-US" sz="2000" dirty="0">
                <a:solidFill>
                  <a:srgbClr val="1369B2"/>
                </a:solidFill>
                <a:latin typeface="微软雅黑" panose="020B0503020204020204" pitchFamily="34" charset="-122"/>
                <a:ea typeface="微软雅黑" panose="020B0503020204020204" pitchFamily="34" charset="-122"/>
              </a:rPr>
              <a:t>中不同连接方式</a:t>
            </a:r>
            <a:r>
              <a:rPr lang="zh-CN" altLang="en-US" sz="2000" dirty="0">
                <a:solidFill>
                  <a:srgbClr val="595959"/>
                </a:solidFill>
                <a:latin typeface="微软雅黑" panose="020B0503020204020204" pitchFamily="34" charset="-122"/>
                <a:ea typeface="微软雅黑" panose="020B0503020204020204" pitchFamily="34" charset="-122"/>
              </a:rPr>
              <a:t>的介绍如下。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845617"/>
            <a:ext cx="6805930" cy="2952329"/>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972415" y="2076633"/>
            <a:ext cx="6096539"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内连接</a:t>
            </a:r>
            <a:r>
              <a:rPr lang="zh-CN" altLang="en-US" sz="2000" dirty="0">
                <a:solidFill>
                  <a:srgbClr val="595959"/>
                </a:solidFill>
                <a:latin typeface="微软雅黑" panose="020B0503020204020204" pitchFamily="34" charset="-122"/>
                <a:ea typeface="微软雅黑" panose="020B0503020204020204" pitchFamily="34" charset="-122"/>
              </a:rPr>
              <a:t>只返回两张表中满足连接条件的记录。所谓连接条件，是指两表在公共字段上的取值是否满足预设规则，最常见的情况是等值匹配。当两张表中的记录满足连接条件时，</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会将两条记录的字段拼接在一起生成一条新记录。</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内连接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706063"/>
            <a:ext cx="1054197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例如，</a:t>
            </a:r>
            <a:r>
              <a:rPr lang="zh-CN" altLang="en-US" sz="2000" dirty="0">
                <a:solidFill>
                  <a:srgbClr val="1369B2"/>
                </a:solidFill>
              </a:rPr>
              <a:t>用户表</a:t>
            </a:r>
            <a:r>
              <a:rPr lang="zh-CN" altLang="en-US" sz="2000" dirty="0">
                <a:solidFill>
                  <a:srgbClr val="595959"/>
                </a:solidFill>
              </a:rPr>
              <a:t>和</a:t>
            </a:r>
            <a:r>
              <a:rPr lang="zh-CN" altLang="en-US" sz="2000" dirty="0">
                <a:solidFill>
                  <a:srgbClr val="1369B2"/>
                </a:solidFill>
              </a:rPr>
              <a:t>订单表</a:t>
            </a:r>
            <a:r>
              <a:rPr lang="zh-CN" altLang="en-US" sz="2000" dirty="0">
                <a:solidFill>
                  <a:srgbClr val="595959"/>
                </a:solidFill>
              </a:rPr>
              <a:t>根据公共字段用户</a:t>
            </a:r>
            <a:r>
              <a:rPr lang="en-US" altLang="zh-CN" sz="2000" dirty="0">
                <a:solidFill>
                  <a:srgbClr val="595959"/>
                </a:solidFill>
              </a:rPr>
              <a:t>ID</a:t>
            </a:r>
            <a:r>
              <a:rPr lang="zh-CN" altLang="en-US" sz="2000" dirty="0">
                <a:solidFill>
                  <a:srgbClr val="595959"/>
                </a:solidFill>
              </a:rPr>
              <a:t>执行</a:t>
            </a:r>
            <a:r>
              <a:rPr lang="zh-CN" altLang="en-US" sz="2000" dirty="0">
                <a:solidFill>
                  <a:srgbClr val="1369B2"/>
                </a:solidFill>
              </a:rPr>
              <a:t>内连接</a:t>
            </a:r>
            <a:r>
              <a:rPr lang="zh-CN" altLang="en-US" sz="2000" dirty="0">
                <a:solidFill>
                  <a:srgbClr val="595959"/>
                </a:solidFill>
              </a:rPr>
              <a:t>的效果如图。</a:t>
            </a:r>
            <a:endParaRPr lang="zh-CN" altLang="en-US" sz="2000" dirty="0">
              <a:solidFill>
                <a:srgbClr val="595959"/>
              </a:solidFill>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内连接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13" name="图片 12"/>
          <p:cNvPicPr>
            <a:picLocks noChangeAspect="1"/>
          </p:cNvPicPr>
          <p:nvPr/>
        </p:nvPicPr>
        <p:blipFill>
          <a:blip r:embed="rId1"/>
          <a:stretch>
            <a:fillRect/>
          </a:stretch>
        </p:blipFill>
        <p:spPr>
          <a:xfrm>
            <a:off x="3574926" y="2424619"/>
            <a:ext cx="4631671" cy="413633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701602"/>
            <a:ext cx="413326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a:t>
            </a:r>
            <a:r>
              <a:rPr lang="zh-CN" altLang="en-US" sz="2000" dirty="0">
                <a:solidFill>
                  <a:srgbClr val="1369B2"/>
                </a:solidFill>
              </a:rPr>
              <a:t>内连接</a:t>
            </a:r>
            <a:r>
              <a:rPr lang="zh-CN" altLang="en-US" sz="2000" dirty="0">
                <a:solidFill>
                  <a:srgbClr val="595959"/>
                </a:solidFill>
              </a:rPr>
              <a:t>的语法格式如下。</a:t>
            </a:r>
            <a:endParaRPr lang="zh-CN" altLang="en-US" sz="2000" dirty="0">
              <a:solidFill>
                <a:srgbClr val="595959"/>
              </a:solidFill>
            </a:endParaRPr>
          </a:p>
        </p:txBody>
      </p:sp>
      <p:sp>
        <p:nvSpPr>
          <p:cNvPr id="16" name="矩形 15"/>
          <p:cNvSpPr/>
          <p:nvPr/>
        </p:nvSpPr>
        <p:spPr>
          <a:xfrm>
            <a:off x="1136398" y="2853730"/>
            <a:ext cx="7911136" cy="2736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1406428" y="3069754"/>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.]table_name1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[INNER]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.]table_name2 ON expression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[[INNER]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.]table_name3 ON expression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内连接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2" name="矩形 11"/>
          <p:cNvSpPr/>
          <p:nvPr/>
        </p:nvSpPr>
        <p:spPr>
          <a:xfrm>
            <a:off x="2278782" y="3135005"/>
            <a:ext cx="1296142"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3" name="直接箭头连接符 12"/>
          <p:cNvCxnSpPr/>
          <p:nvPr/>
        </p:nvCxnSpPr>
        <p:spPr>
          <a:xfrm flipV="1">
            <a:off x="3574924" y="2850851"/>
            <a:ext cx="0" cy="42084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文本框 7"/>
          <p:cNvSpPr txBox="1"/>
          <p:nvPr/>
        </p:nvSpPr>
        <p:spPr>
          <a:xfrm>
            <a:off x="2340228" y="2206484"/>
            <a:ext cx="1751127"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用于指定从结果集中提取的内容</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5" name="矩形 14"/>
          <p:cNvSpPr/>
          <p:nvPr/>
        </p:nvSpPr>
        <p:spPr>
          <a:xfrm>
            <a:off x="2327856" y="2214067"/>
            <a:ext cx="1689236" cy="6367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8" name="矩形 17"/>
          <p:cNvSpPr/>
          <p:nvPr/>
        </p:nvSpPr>
        <p:spPr>
          <a:xfrm>
            <a:off x="6097116" y="3936518"/>
            <a:ext cx="1296142"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9" name="直接箭头连接符 18"/>
          <p:cNvCxnSpPr/>
          <p:nvPr/>
        </p:nvCxnSpPr>
        <p:spPr>
          <a:xfrm flipV="1">
            <a:off x="7401436" y="3645818"/>
            <a:ext cx="0" cy="42084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7"/>
          <p:cNvSpPr txBox="1"/>
          <p:nvPr/>
        </p:nvSpPr>
        <p:spPr>
          <a:xfrm>
            <a:off x="6695262" y="3250861"/>
            <a:ext cx="1946892"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用于指定连接条件</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1" name="矩形 20"/>
          <p:cNvSpPr/>
          <p:nvPr/>
        </p:nvSpPr>
        <p:spPr>
          <a:xfrm>
            <a:off x="6682889" y="3258444"/>
            <a:ext cx="1860585"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845617"/>
            <a:ext cx="6805930" cy="2952329"/>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972415" y="2076633"/>
            <a:ext cx="6096539"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左外连接</a:t>
            </a:r>
            <a:r>
              <a:rPr lang="zh-CN" altLang="en-US" sz="2000" dirty="0">
                <a:solidFill>
                  <a:srgbClr val="595959"/>
                </a:solidFill>
                <a:latin typeface="微软雅黑" panose="020B0503020204020204" pitchFamily="34" charset="-122"/>
                <a:ea typeface="微软雅黑" panose="020B0503020204020204" pitchFamily="34" charset="-122"/>
              </a:rPr>
              <a:t>会返回左表中的所有记录。若两张表中的记录满足连接条件，则将它们的字段拼接生成一条新记录；若左表中的某条记录在</a:t>
            </a:r>
            <a:r>
              <a:rPr lang="zh-CN" altLang="en-US" sz="2000" dirty="0">
                <a:solidFill>
                  <a:srgbClr val="1369B2"/>
                </a:solidFill>
                <a:latin typeface="微软雅黑" panose="020B0503020204020204" pitchFamily="34" charset="-122"/>
                <a:ea typeface="微软雅黑" panose="020B0503020204020204" pitchFamily="34" charset="-122"/>
              </a:rPr>
              <a:t>右表</a:t>
            </a:r>
            <a:r>
              <a:rPr lang="zh-CN" altLang="en-US" sz="2000" dirty="0">
                <a:solidFill>
                  <a:srgbClr val="595959"/>
                </a:solidFill>
                <a:latin typeface="微软雅黑" panose="020B0503020204020204" pitchFamily="34" charset="-122"/>
                <a:ea typeface="微软雅黑" panose="020B0503020204020204" pitchFamily="34" charset="-122"/>
              </a:rPr>
              <a:t>中没有匹配到满足连接条件的记录，该记录仍会保留，并与右表中字段以</a:t>
            </a:r>
            <a:r>
              <a:rPr lang="en-US" altLang="zh-CN" sz="2000" dirty="0">
                <a:solidFill>
                  <a:srgbClr val="1369B2"/>
                </a:solidFill>
                <a:latin typeface="微软雅黑" panose="020B0503020204020204" pitchFamily="34" charset="-122"/>
                <a:ea typeface="微软雅黑" panose="020B0503020204020204" pitchFamily="34" charset="-122"/>
              </a:rPr>
              <a:t>NULL</a:t>
            </a:r>
            <a:r>
              <a:rPr lang="zh-CN" altLang="en-US" sz="2000" dirty="0">
                <a:solidFill>
                  <a:srgbClr val="595959"/>
                </a:solidFill>
                <a:latin typeface="微软雅黑" panose="020B0503020204020204" pitchFamily="34" charset="-122"/>
                <a:ea typeface="微软雅黑" panose="020B0503020204020204" pitchFamily="34" charset="-122"/>
              </a:rPr>
              <a:t>填充后的记录拼接生成一条新记录。</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左外连接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1" y="1701602"/>
            <a:ext cx="9173815"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例如，</a:t>
            </a:r>
            <a:r>
              <a:rPr lang="zh-CN" altLang="en-US" sz="2000" dirty="0">
                <a:solidFill>
                  <a:srgbClr val="1369B2"/>
                </a:solidFill>
              </a:rPr>
              <a:t>用户表</a:t>
            </a:r>
            <a:r>
              <a:rPr lang="zh-CN" altLang="en-US" sz="2000" dirty="0">
                <a:solidFill>
                  <a:srgbClr val="595959"/>
                </a:solidFill>
              </a:rPr>
              <a:t>和</a:t>
            </a:r>
            <a:r>
              <a:rPr lang="zh-CN" altLang="en-US" sz="2000" dirty="0">
                <a:solidFill>
                  <a:srgbClr val="1369B2"/>
                </a:solidFill>
              </a:rPr>
              <a:t>订单表</a:t>
            </a:r>
            <a:r>
              <a:rPr lang="zh-CN" altLang="en-US" sz="2000" dirty="0">
                <a:solidFill>
                  <a:srgbClr val="595959"/>
                </a:solidFill>
              </a:rPr>
              <a:t>根据公共字段用户</a:t>
            </a:r>
            <a:r>
              <a:rPr lang="en-US" altLang="zh-CN" sz="2000" dirty="0">
                <a:solidFill>
                  <a:srgbClr val="595959"/>
                </a:solidFill>
              </a:rPr>
              <a:t>ID</a:t>
            </a:r>
            <a:r>
              <a:rPr lang="zh-CN" altLang="en-US" sz="2000" dirty="0">
                <a:solidFill>
                  <a:srgbClr val="595959"/>
                </a:solidFill>
              </a:rPr>
              <a:t>执行</a:t>
            </a:r>
            <a:r>
              <a:rPr lang="zh-CN" altLang="en-US" sz="2000" dirty="0">
                <a:solidFill>
                  <a:srgbClr val="1369B2"/>
                </a:solidFill>
              </a:rPr>
              <a:t>左外连接</a:t>
            </a:r>
            <a:r>
              <a:rPr lang="zh-CN" altLang="en-US" sz="2000" dirty="0">
                <a:solidFill>
                  <a:srgbClr val="595959"/>
                </a:solidFill>
              </a:rPr>
              <a:t>的效果如图。</a:t>
            </a:r>
            <a:endParaRPr lang="zh-CN" altLang="en-US" sz="2000" dirty="0">
              <a:solidFill>
                <a:srgbClr val="595959"/>
              </a:solidFill>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左外连接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1"/>
          <a:stretch>
            <a:fillRect/>
          </a:stretch>
        </p:blipFill>
        <p:spPr>
          <a:xfrm>
            <a:off x="3934966" y="2415696"/>
            <a:ext cx="4248472" cy="420818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916800"/>
            <a:ext cx="413326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a:t>
            </a:r>
            <a:r>
              <a:rPr lang="zh-CN" altLang="en-US" sz="2000" dirty="0">
                <a:solidFill>
                  <a:srgbClr val="1369B2"/>
                </a:solidFill>
              </a:rPr>
              <a:t>左外连接</a:t>
            </a:r>
            <a:r>
              <a:rPr lang="zh-CN" altLang="en-US" sz="2000" dirty="0">
                <a:solidFill>
                  <a:srgbClr val="595959"/>
                </a:solidFill>
              </a:rPr>
              <a:t>的语法格式如下。</a:t>
            </a:r>
            <a:endParaRPr lang="zh-CN" altLang="en-US" sz="2000" dirty="0">
              <a:solidFill>
                <a:srgbClr val="595959"/>
              </a:solidFill>
            </a:endParaRPr>
          </a:p>
        </p:txBody>
      </p:sp>
      <p:sp>
        <p:nvSpPr>
          <p:cNvPr id="16" name="矩形 15"/>
          <p:cNvSpPr/>
          <p:nvPr/>
        </p:nvSpPr>
        <p:spPr>
          <a:xfrm>
            <a:off x="1136398" y="2853730"/>
            <a:ext cx="7911136" cy="2736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1406428" y="3069754"/>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.]table_name1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LEFT [OUTER]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.]table_name2 ON expression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[LEFT [OUTER]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.]table_name3 ON expression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左外连接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845617"/>
            <a:ext cx="6805930" cy="2952329"/>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972415" y="2076633"/>
            <a:ext cx="6096539"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右外连接</a:t>
            </a:r>
            <a:r>
              <a:rPr lang="zh-CN" altLang="en-US" sz="2000" dirty="0">
                <a:solidFill>
                  <a:srgbClr val="595959"/>
                </a:solidFill>
                <a:latin typeface="微软雅黑" panose="020B0503020204020204" pitchFamily="34" charset="-122"/>
                <a:ea typeface="微软雅黑" panose="020B0503020204020204" pitchFamily="34" charset="-122"/>
              </a:rPr>
              <a:t>会返回右表中的所有记录。若两张表中的记录满足连接条件，则将它们的字段拼接生成一条新记录；若右表中的某条记录在左表中没有匹配到满足连接条件的记录，该记录仍会保留，并与左表中字段以</a:t>
            </a:r>
            <a:r>
              <a:rPr lang="en-US" altLang="zh-CN" sz="2000" dirty="0">
                <a:solidFill>
                  <a:srgbClr val="595959"/>
                </a:solidFill>
                <a:latin typeface="微软雅黑" panose="020B0503020204020204" pitchFamily="34" charset="-122"/>
                <a:ea typeface="微软雅黑" panose="020B0503020204020204" pitchFamily="34" charset="-122"/>
              </a:rPr>
              <a:t>NULL</a:t>
            </a:r>
            <a:r>
              <a:rPr lang="zh-CN" altLang="en-US" sz="2000" dirty="0">
                <a:solidFill>
                  <a:srgbClr val="595959"/>
                </a:solidFill>
                <a:latin typeface="微软雅黑" panose="020B0503020204020204" pitchFamily="34" charset="-122"/>
                <a:ea typeface="微软雅黑" panose="020B0503020204020204" pitchFamily="34" charset="-122"/>
              </a:rPr>
              <a:t>填充后的记录拼接生成一条</a:t>
            </a:r>
            <a:r>
              <a:rPr lang="zh-CN" altLang="en-US" sz="2000" dirty="0">
                <a:solidFill>
                  <a:srgbClr val="1369B2"/>
                </a:solidFill>
                <a:latin typeface="微软雅黑" panose="020B0503020204020204" pitchFamily="34" charset="-122"/>
                <a:ea typeface="微软雅黑" panose="020B0503020204020204" pitchFamily="34" charset="-122"/>
              </a:rPr>
              <a:t>新记录</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右外连接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845618"/>
            <a:ext cx="874177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例如，</a:t>
            </a:r>
            <a:r>
              <a:rPr lang="zh-CN" altLang="en-US" sz="2000" dirty="0">
                <a:solidFill>
                  <a:srgbClr val="1369B2"/>
                </a:solidFill>
              </a:rPr>
              <a:t>用户表</a:t>
            </a:r>
            <a:r>
              <a:rPr lang="zh-CN" altLang="en-US" sz="2000" dirty="0">
                <a:solidFill>
                  <a:srgbClr val="595959"/>
                </a:solidFill>
              </a:rPr>
              <a:t>和</a:t>
            </a:r>
            <a:r>
              <a:rPr lang="zh-CN" altLang="en-US" sz="2000" dirty="0">
                <a:solidFill>
                  <a:srgbClr val="1369B2"/>
                </a:solidFill>
              </a:rPr>
              <a:t>订单表</a:t>
            </a:r>
            <a:r>
              <a:rPr lang="zh-CN" altLang="en-US" sz="2000" dirty="0">
                <a:solidFill>
                  <a:srgbClr val="595959"/>
                </a:solidFill>
              </a:rPr>
              <a:t>根据公共字段用户</a:t>
            </a:r>
            <a:r>
              <a:rPr lang="en-US" altLang="zh-CN" sz="2000" dirty="0">
                <a:solidFill>
                  <a:srgbClr val="595959"/>
                </a:solidFill>
              </a:rPr>
              <a:t>ID</a:t>
            </a:r>
            <a:r>
              <a:rPr lang="zh-CN" altLang="en-US" sz="2000" dirty="0">
                <a:solidFill>
                  <a:srgbClr val="595959"/>
                </a:solidFill>
              </a:rPr>
              <a:t>执行</a:t>
            </a:r>
            <a:r>
              <a:rPr lang="zh-CN" altLang="en-US" sz="2000" dirty="0">
                <a:solidFill>
                  <a:srgbClr val="1369B2"/>
                </a:solidFill>
              </a:rPr>
              <a:t>右外连接</a:t>
            </a:r>
            <a:r>
              <a:rPr lang="zh-CN" altLang="en-US" sz="2000" dirty="0">
                <a:solidFill>
                  <a:srgbClr val="595959"/>
                </a:solidFill>
              </a:rPr>
              <a:t>的效果如图。</a:t>
            </a:r>
            <a:endParaRPr lang="zh-CN" altLang="en-US" sz="2000" dirty="0">
              <a:solidFill>
                <a:srgbClr val="595959"/>
              </a:solidFill>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右外连接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3502918" y="2565698"/>
            <a:ext cx="4093377" cy="393812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916800"/>
            <a:ext cx="413326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a:t>
            </a:r>
            <a:r>
              <a:rPr lang="zh-CN" altLang="en-US" sz="2000" dirty="0">
                <a:solidFill>
                  <a:srgbClr val="1369B2"/>
                </a:solidFill>
              </a:rPr>
              <a:t>右外连接</a:t>
            </a:r>
            <a:r>
              <a:rPr lang="zh-CN" altLang="en-US" sz="2000" dirty="0">
                <a:solidFill>
                  <a:srgbClr val="595959"/>
                </a:solidFill>
              </a:rPr>
              <a:t>的语法格式如下。</a:t>
            </a:r>
            <a:endParaRPr lang="zh-CN" altLang="en-US" sz="2000" dirty="0">
              <a:solidFill>
                <a:srgbClr val="595959"/>
              </a:solidFill>
            </a:endParaRPr>
          </a:p>
        </p:txBody>
      </p:sp>
      <p:sp>
        <p:nvSpPr>
          <p:cNvPr id="16" name="矩形 15"/>
          <p:cNvSpPr/>
          <p:nvPr/>
        </p:nvSpPr>
        <p:spPr>
          <a:xfrm>
            <a:off x="1136398" y="2853730"/>
            <a:ext cx="7911136" cy="2736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1406428" y="3069754"/>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.]table_name1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RIGHT [OUTER]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.]table_name2 ON expression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[RIGHT [OUTER]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.]table_name3 ON expression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右外连接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845617"/>
            <a:ext cx="6805930" cy="4104457"/>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972415" y="1989634"/>
            <a:ext cx="6096539" cy="373127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全外连接</a:t>
            </a:r>
            <a:r>
              <a:rPr lang="zh-CN" altLang="en-US" sz="2000" dirty="0">
                <a:solidFill>
                  <a:srgbClr val="595959"/>
                </a:solidFill>
                <a:latin typeface="微软雅黑" panose="020B0503020204020204" pitchFamily="34" charset="-122"/>
                <a:ea typeface="微软雅黑" panose="020B0503020204020204" pitchFamily="34" charset="-122"/>
              </a:rPr>
              <a:t>会返回两张表中的</a:t>
            </a:r>
            <a:r>
              <a:rPr lang="zh-CN" altLang="en-US" sz="2000" dirty="0">
                <a:solidFill>
                  <a:srgbClr val="1369B2"/>
                </a:solidFill>
                <a:latin typeface="微软雅黑" panose="020B0503020204020204" pitchFamily="34" charset="-122"/>
                <a:ea typeface="微软雅黑" panose="020B0503020204020204" pitchFamily="34" charset="-122"/>
              </a:rPr>
              <a:t>所有记录</a:t>
            </a:r>
            <a:r>
              <a:rPr lang="zh-CN" altLang="en-US" sz="2000" dirty="0">
                <a:solidFill>
                  <a:srgbClr val="595959"/>
                </a:solidFill>
                <a:latin typeface="微软雅黑" panose="020B0503020204020204" pitchFamily="34" charset="-122"/>
                <a:ea typeface="微软雅黑" panose="020B0503020204020204" pitchFamily="34" charset="-122"/>
              </a:rPr>
              <a:t>。若两张表中的记录满足连接条件，则将它们的字段拼接生成</a:t>
            </a:r>
            <a:r>
              <a:rPr lang="zh-CN" altLang="en-US" sz="2000" dirty="0">
                <a:solidFill>
                  <a:srgbClr val="1369B2"/>
                </a:solidFill>
                <a:latin typeface="微软雅黑" panose="020B0503020204020204" pitchFamily="34" charset="-122"/>
                <a:ea typeface="微软雅黑" panose="020B0503020204020204" pitchFamily="34" charset="-122"/>
              </a:rPr>
              <a:t>一条新记录</a:t>
            </a:r>
            <a:r>
              <a:rPr lang="zh-CN" altLang="en-US" sz="2000" dirty="0">
                <a:solidFill>
                  <a:srgbClr val="595959"/>
                </a:solidFill>
                <a:latin typeface="微软雅黑" panose="020B0503020204020204" pitchFamily="34" charset="-122"/>
                <a:ea typeface="微软雅黑" panose="020B0503020204020204" pitchFamily="34" charset="-122"/>
              </a:rPr>
              <a:t>；若左表中的某条记录在右表中没有匹配到满足连接条件的记录，该记录仍会保留，并与右表中字段以</a:t>
            </a:r>
            <a:r>
              <a:rPr lang="en-US" altLang="zh-CN" sz="2000" dirty="0">
                <a:solidFill>
                  <a:srgbClr val="595959"/>
                </a:solidFill>
                <a:latin typeface="微软雅黑" panose="020B0503020204020204" pitchFamily="34" charset="-122"/>
                <a:ea typeface="微软雅黑" panose="020B0503020204020204" pitchFamily="34" charset="-122"/>
              </a:rPr>
              <a:t>NULL</a:t>
            </a:r>
            <a:r>
              <a:rPr lang="zh-CN" altLang="en-US" sz="2000" dirty="0">
                <a:solidFill>
                  <a:srgbClr val="595959"/>
                </a:solidFill>
                <a:latin typeface="微软雅黑" panose="020B0503020204020204" pitchFamily="34" charset="-122"/>
                <a:ea typeface="微软雅黑" panose="020B0503020204020204" pitchFamily="34" charset="-122"/>
              </a:rPr>
              <a:t>填充后的记录拼接生成一条新记录；同样地，若右表中的某条记录在左表中没有匹配到满足连接条件的记录，该记录也会保留，并与左表中字段以</a:t>
            </a:r>
            <a:r>
              <a:rPr lang="en-US" altLang="zh-CN" sz="2000" dirty="0">
                <a:solidFill>
                  <a:srgbClr val="595959"/>
                </a:solidFill>
                <a:latin typeface="微软雅黑" panose="020B0503020204020204" pitchFamily="34" charset="-122"/>
                <a:ea typeface="微软雅黑" panose="020B0503020204020204" pitchFamily="34" charset="-122"/>
              </a:rPr>
              <a:t>NULL</a:t>
            </a:r>
            <a:r>
              <a:rPr lang="zh-CN" altLang="en-US" sz="2000" dirty="0">
                <a:solidFill>
                  <a:srgbClr val="595959"/>
                </a:solidFill>
                <a:latin typeface="微软雅黑" panose="020B0503020204020204" pitchFamily="34" charset="-122"/>
                <a:ea typeface="微软雅黑" panose="020B0503020204020204" pitchFamily="34" charset="-122"/>
              </a:rPr>
              <a:t>填充后的记录拼接生成</a:t>
            </a:r>
            <a:r>
              <a:rPr lang="zh-CN" altLang="en-US" sz="2000" dirty="0">
                <a:solidFill>
                  <a:srgbClr val="1369B2"/>
                </a:solidFill>
                <a:latin typeface="微软雅黑" panose="020B0503020204020204" pitchFamily="34" charset="-122"/>
                <a:ea typeface="微软雅黑" panose="020B0503020204020204" pitchFamily="34" charset="-122"/>
              </a:rPr>
              <a:t>一条新记录</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zh-CN" altLang="en-US" sz="1800" dirty="0">
                <a:solidFill>
                  <a:srgbClr val="595959"/>
                </a:solidFill>
                <a:latin typeface="微软雅黑" panose="020B0503020204020204" pitchFamily="34" charset="-122"/>
                <a:ea typeface="微软雅黑" panose="020B0503020204020204" pitchFamily="34" charset="-122"/>
              </a:rPr>
              <a:t>全外连接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3" y="1845618"/>
            <a:ext cx="10043112"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例如，</a:t>
            </a:r>
            <a:r>
              <a:rPr lang="zh-CN" altLang="en-US" sz="2000" dirty="0">
                <a:solidFill>
                  <a:srgbClr val="1369B2"/>
                </a:solidFill>
                <a:latin typeface="微软雅黑" panose="020B0503020204020204" pitchFamily="34" charset="-122"/>
                <a:ea typeface="微软雅黑" panose="020B0503020204020204" pitchFamily="34" charset="-122"/>
              </a:rPr>
              <a:t>用户表</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订单表</a:t>
            </a:r>
            <a:r>
              <a:rPr lang="zh-CN" altLang="en-US" sz="2000" dirty="0">
                <a:solidFill>
                  <a:srgbClr val="595959"/>
                </a:solidFill>
                <a:latin typeface="微软雅黑" panose="020B0503020204020204" pitchFamily="34" charset="-122"/>
                <a:ea typeface="微软雅黑" panose="020B0503020204020204" pitchFamily="34" charset="-122"/>
              </a:rPr>
              <a:t>根据公共字段用户</a:t>
            </a:r>
            <a:r>
              <a:rPr lang="en-US" altLang="zh-CN" sz="2000" dirty="0">
                <a:solidFill>
                  <a:srgbClr val="595959"/>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执行</a:t>
            </a:r>
            <a:r>
              <a:rPr lang="zh-CN" altLang="en-US" sz="2000" dirty="0">
                <a:solidFill>
                  <a:srgbClr val="1369B2"/>
                </a:solidFill>
                <a:latin typeface="微软雅黑" panose="020B0503020204020204" pitchFamily="34" charset="-122"/>
                <a:ea typeface="微软雅黑" panose="020B0503020204020204" pitchFamily="34" charset="-122"/>
              </a:rPr>
              <a:t>全外连接</a:t>
            </a:r>
            <a:r>
              <a:rPr lang="zh-CN" altLang="en-US" sz="2000" dirty="0">
                <a:solidFill>
                  <a:srgbClr val="595959"/>
                </a:solidFill>
                <a:latin typeface="微软雅黑" panose="020B0503020204020204" pitchFamily="34" charset="-122"/>
                <a:ea typeface="微软雅黑" panose="020B0503020204020204" pitchFamily="34" charset="-122"/>
              </a:rPr>
              <a:t>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zh-CN" altLang="en-US" sz="1800" dirty="0">
                <a:solidFill>
                  <a:srgbClr val="595959"/>
                </a:solidFill>
                <a:latin typeface="微软雅黑" panose="020B0503020204020204" pitchFamily="34" charset="-122"/>
                <a:ea typeface="微软雅黑" panose="020B0503020204020204" pitchFamily="34" charset="-122"/>
              </a:rPr>
              <a:t>全外连接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990106" y="2564926"/>
            <a:ext cx="3761284" cy="406981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916800"/>
            <a:ext cx="413326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a:t>
            </a:r>
            <a:r>
              <a:rPr lang="zh-CN" altLang="en-US" sz="2000" dirty="0">
                <a:solidFill>
                  <a:srgbClr val="1369B2"/>
                </a:solidFill>
              </a:rPr>
              <a:t>全外连接</a:t>
            </a:r>
            <a:r>
              <a:rPr lang="zh-CN" altLang="en-US" sz="2000" dirty="0">
                <a:solidFill>
                  <a:srgbClr val="595959"/>
                </a:solidFill>
              </a:rPr>
              <a:t>的语法格式如下。</a:t>
            </a:r>
            <a:endParaRPr lang="zh-CN" altLang="en-US" sz="2000" dirty="0">
              <a:solidFill>
                <a:srgbClr val="595959"/>
              </a:solidFill>
            </a:endParaRPr>
          </a:p>
        </p:txBody>
      </p:sp>
      <p:sp>
        <p:nvSpPr>
          <p:cNvPr id="16" name="矩形 15"/>
          <p:cNvSpPr/>
          <p:nvPr/>
        </p:nvSpPr>
        <p:spPr>
          <a:xfrm>
            <a:off x="1136398" y="2853730"/>
            <a:ext cx="7911136" cy="2736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1406428" y="3069754"/>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.]table_name1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FULL [OUTER]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.]table_name2 ON expression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[FULL [OUTER]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.]table_name3 ON expression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zh-CN" altLang="en-US" sz="1800" dirty="0">
                <a:solidFill>
                  <a:srgbClr val="595959"/>
                </a:solidFill>
                <a:latin typeface="微软雅黑" panose="020B0503020204020204" pitchFamily="34" charset="-122"/>
                <a:ea typeface="微软雅黑" panose="020B0503020204020204" pitchFamily="34" charset="-122"/>
              </a:rPr>
              <a:t>全外连接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511030" y="2709714"/>
            <a:ext cx="6805930" cy="2160241"/>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865725" y="3078357"/>
            <a:ext cx="6096539"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左半连接</a:t>
            </a:r>
            <a:r>
              <a:rPr lang="zh-CN" altLang="en-US" sz="2000" dirty="0">
                <a:solidFill>
                  <a:srgbClr val="595959"/>
                </a:solidFill>
                <a:latin typeface="微软雅黑" panose="020B0503020204020204" pitchFamily="34" charset="-122"/>
                <a:ea typeface="微软雅黑" panose="020B0503020204020204" pitchFamily="34" charset="-122"/>
              </a:rPr>
              <a:t>只返回左表中满足连接条件的记录。若左表中的某条记录在</a:t>
            </a:r>
            <a:r>
              <a:rPr lang="zh-CN" altLang="en-US" sz="2000" dirty="0">
                <a:solidFill>
                  <a:srgbClr val="1369B2"/>
                </a:solidFill>
                <a:latin typeface="微软雅黑" panose="020B0503020204020204" pitchFamily="34" charset="-122"/>
                <a:ea typeface="微软雅黑" panose="020B0503020204020204" pitchFamily="34" charset="-122"/>
              </a:rPr>
              <a:t>右表</a:t>
            </a:r>
            <a:r>
              <a:rPr lang="zh-CN" altLang="en-US" sz="2000" dirty="0">
                <a:solidFill>
                  <a:srgbClr val="595959"/>
                </a:solidFill>
                <a:latin typeface="微软雅黑" panose="020B0503020204020204" pitchFamily="34" charset="-122"/>
                <a:ea typeface="微软雅黑" panose="020B0503020204020204" pitchFamily="34" charset="-122"/>
              </a:rPr>
              <a:t>中没有匹配到满足连接条件的记录，则该记录会被丢弃。</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5. </a:t>
            </a:r>
            <a:r>
              <a:rPr lang="zh-CN" altLang="en-US" sz="1800" dirty="0">
                <a:solidFill>
                  <a:srgbClr val="595959"/>
                </a:solidFill>
                <a:latin typeface="微软雅黑" panose="020B0503020204020204" pitchFamily="34" charset="-122"/>
                <a:ea typeface="微软雅黑" panose="020B0503020204020204" pitchFamily="34" charset="-122"/>
              </a:rPr>
              <a:t>左半连接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1778042"/>
            <a:ext cx="10325948"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例如，</a:t>
            </a:r>
            <a:r>
              <a:rPr lang="zh-CN" altLang="en-US" sz="2000" dirty="0">
                <a:solidFill>
                  <a:srgbClr val="1369B2"/>
                </a:solidFill>
                <a:latin typeface="微软雅黑" panose="020B0503020204020204" pitchFamily="34" charset="-122"/>
                <a:ea typeface="微软雅黑" panose="020B0503020204020204" pitchFamily="34" charset="-122"/>
              </a:rPr>
              <a:t>用户表</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订单表</a:t>
            </a:r>
            <a:r>
              <a:rPr lang="zh-CN" altLang="en-US" sz="2000" dirty="0">
                <a:solidFill>
                  <a:srgbClr val="595959"/>
                </a:solidFill>
                <a:latin typeface="微软雅黑" panose="020B0503020204020204" pitchFamily="34" charset="-122"/>
                <a:ea typeface="微软雅黑" panose="020B0503020204020204" pitchFamily="34" charset="-122"/>
              </a:rPr>
              <a:t>根据公共字段用户</a:t>
            </a:r>
            <a:r>
              <a:rPr lang="en-US" altLang="zh-CN" sz="2000" dirty="0">
                <a:solidFill>
                  <a:srgbClr val="595959"/>
                </a:solidFill>
                <a:latin typeface="微软雅黑" panose="020B0503020204020204" pitchFamily="34" charset="-122"/>
                <a:ea typeface="微软雅黑" panose="020B0503020204020204" pitchFamily="34" charset="-122"/>
              </a:rPr>
              <a:t>ID</a:t>
            </a:r>
            <a:r>
              <a:rPr lang="zh-CN" altLang="en-US" sz="2000" dirty="0">
                <a:solidFill>
                  <a:srgbClr val="595959"/>
                </a:solidFill>
                <a:latin typeface="微软雅黑" panose="020B0503020204020204" pitchFamily="34" charset="-122"/>
                <a:ea typeface="微软雅黑" panose="020B0503020204020204" pitchFamily="34" charset="-122"/>
              </a:rPr>
              <a:t>执行</a:t>
            </a:r>
            <a:r>
              <a:rPr lang="zh-CN" altLang="en-US" sz="2000" dirty="0">
                <a:solidFill>
                  <a:srgbClr val="1369B2"/>
                </a:solidFill>
                <a:latin typeface="微软雅黑" panose="020B0503020204020204" pitchFamily="34" charset="-122"/>
                <a:ea typeface="微软雅黑" panose="020B0503020204020204" pitchFamily="34" charset="-122"/>
              </a:rPr>
              <a:t>左半连接</a:t>
            </a:r>
            <a:r>
              <a:rPr lang="zh-CN" altLang="en-US" sz="2000" dirty="0">
                <a:solidFill>
                  <a:srgbClr val="595959"/>
                </a:solidFill>
                <a:latin typeface="微软雅黑" panose="020B0503020204020204" pitchFamily="34" charset="-122"/>
                <a:ea typeface="微软雅黑" panose="020B0503020204020204" pitchFamily="34" charset="-122"/>
              </a:rPr>
              <a:t>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5. </a:t>
            </a:r>
            <a:r>
              <a:rPr lang="zh-CN" altLang="en-US" sz="1800" dirty="0">
                <a:solidFill>
                  <a:srgbClr val="595959"/>
                </a:solidFill>
                <a:latin typeface="微软雅黑" panose="020B0503020204020204" pitchFamily="34" charset="-122"/>
                <a:ea typeface="微软雅黑" panose="020B0503020204020204" pitchFamily="34" charset="-122"/>
              </a:rPr>
              <a:t>左半连接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3740570" y="2497349"/>
            <a:ext cx="4586884" cy="412263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916800"/>
            <a:ext cx="413326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a:t>
            </a:r>
            <a:r>
              <a:rPr lang="en-US" altLang="zh-CN" sz="2000" dirty="0">
                <a:solidFill>
                  <a:srgbClr val="595959"/>
                </a:solidFill>
              </a:rPr>
              <a:t>Hive</a:t>
            </a:r>
            <a:r>
              <a:rPr lang="zh-CN" altLang="en-US" sz="2000" dirty="0">
                <a:solidFill>
                  <a:srgbClr val="595959"/>
                </a:solidFill>
              </a:rPr>
              <a:t>中</a:t>
            </a:r>
            <a:r>
              <a:rPr lang="zh-CN" altLang="en-US" sz="2000" dirty="0">
                <a:solidFill>
                  <a:srgbClr val="1369B2"/>
                </a:solidFill>
              </a:rPr>
              <a:t>左半连接</a:t>
            </a:r>
            <a:r>
              <a:rPr lang="zh-CN" altLang="en-US" sz="2000" dirty="0">
                <a:solidFill>
                  <a:srgbClr val="595959"/>
                </a:solidFill>
              </a:rPr>
              <a:t>的语法格式如下。</a:t>
            </a:r>
            <a:endParaRPr lang="zh-CN" altLang="en-US" sz="2000" dirty="0">
              <a:solidFill>
                <a:srgbClr val="595959"/>
              </a:solidFill>
            </a:endParaRPr>
          </a:p>
        </p:txBody>
      </p:sp>
      <p:sp>
        <p:nvSpPr>
          <p:cNvPr id="16" name="矩形 15"/>
          <p:cNvSpPr/>
          <p:nvPr/>
        </p:nvSpPr>
        <p:spPr>
          <a:xfrm>
            <a:off x="1136398" y="2853730"/>
            <a:ext cx="7911136" cy="2736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7" name="矩形 16"/>
          <p:cNvSpPr/>
          <p:nvPr/>
        </p:nvSpPr>
        <p:spPr>
          <a:xfrm>
            <a:off x="1406428" y="3069754"/>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.]table_name1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LEFT SEMI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.]table_name2 ON expression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[LEFT SEMI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.]table_name3 ON expression</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9" name="矩形 8"/>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5. </a:t>
            </a:r>
            <a:r>
              <a:rPr lang="zh-CN" altLang="en-US" sz="1800" dirty="0">
                <a:solidFill>
                  <a:srgbClr val="595959"/>
                </a:solidFill>
                <a:latin typeface="微软雅黑" panose="020B0503020204020204" pitchFamily="34" charset="-122"/>
                <a:ea typeface="微软雅黑" panose="020B0503020204020204" pitchFamily="34" charset="-122"/>
              </a:rPr>
              <a:t>左半连接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511030" y="1917626"/>
            <a:ext cx="6805930" cy="2952329"/>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865725" y="2133650"/>
            <a:ext cx="6096539"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笛卡尔积连接</a:t>
            </a:r>
            <a:r>
              <a:rPr lang="zh-CN" altLang="en-US" sz="2000" dirty="0">
                <a:solidFill>
                  <a:srgbClr val="595959"/>
                </a:solidFill>
                <a:latin typeface="微软雅黑" panose="020B0503020204020204" pitchFamily="34" charset="-122"/>
                <a:ea typeface="微软雅黑" panose="020B0503020204020204" pitchFamily="34" charset="-122"/>
              </a:rPr>
              <a:t>没有连接条件。</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会将左表中的每一条记录与右表中的每一条记录进行组合，并将它们的字段拼接在一起，生成一条新记录。结果集的总行数等于左表行数乘以右表行数，这种全组合的结果往往会非常庞大，因此通常只在</a:t>
            </a:r>
            <a:r>
              <a:rPr lang="zh-CN" altLang="en-US" sz="2000" dirty="0">
                <a:solidFill>
                  <a:srgbClr val="1369B2"/>
                </a:solidFill>
                <a:latin typeface="微软雅黑" panose="020B0503020204020204" pitchFamily="34" charset="-122"/>
                <a:ea typeface="微软雅黑" panose="020B0503020204020204" pitchFamily="34" charset="-122"/>
              </a:rPr>
              <a:t>测试</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特殊分析</a:t>
            </a:r>
            <a:r>
              <a:rPr lang="zh-CN" altLang="en-US" sz="2000" dirty="0">
                <a:solidFill>
                  <a:srgbClr val="595959"/>
                </a:solidFill>
                <a:latin typeface="微软雅黑" panose="020B0503020204020204" pitchFamily="34" charset="-122"/>
                <a:ea typeface="微软雅黑" panose="020B0503020204020204" pitchFamily="34" charset="-122"/>
              </a:rPr>
              <a:t>中使用。</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6. </a:t>
            </a:r>
            <a:r>
              <a:rPr lang="zh-CN" altLang="en-US" sz="1800" dirty="0">
                <a:solidFill>
                  <a:srgbClr val="595959"/>
                </a:solidFill>
                <a:latin typeface="微软雅黑" panose="020B0503020204020204" pitchFamily="34" charset="-122"/>
                <a:ea typeface="微软雅黑" panose="020B0503020204020204" pitchFamily="34" charset="-122"/>
              </a:rPr>
              <a:t>笛卡尔积连接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3" y="1701602"/>
            <a:ext cx="9936422"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例如，</a:t>
            </a:r>
            <a:r>
              <a:rPr lang="zh-CN" altLang="en-US" sz="2000" dirty="0">
                <a:solidFill>
                  <a:srgbClr val="1369B2"/>
                </a:solidFill>
                <a:latin typeface="微软雅黑" panose="020B0503020204020204" pitchFamily="34" charset="-122"/>
                <a:ea typeface="微软雅黑" panose="020B0503020204020204" pitchFamily="34" charset="-122"/>
              </a:rPr>
              <a:t>用户表</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订单表</a:t>
            </a:r>
            <a:r>
              <a:rPr lang="zh-CN" altLang="en-US" sz="2000" dirty="0">
                <a:solidFill>
                  <a:srgbClr val="595959"/>
                </a:solidFill>
                <a:latin typeface="微软雅黑" panose="020B0503020204020204" pitchFamily="34" charset="-122"/>
                <a:ea typeface="微软雅黑" panose="020B0503020204020204" pitchFamily="34" charset="-122"/>
              </a:rPr>
              <a:t>执行</a:t>
            </a:r>
            <a:r>
              <a:rPr lang="zh-CN" altLang="en-US" sz="2000" dirty="0">
                <a:solidFill>
                  <a:srgbClr val="1369B2"/>
                </a:solidFill>
                <a:latin typeface="微软雅黑" panose="020B0503020204020204" pitchFamily="34" charset="-122"/>
                <a:ea typeface="微软雅黑" panose="020B0503020204020204" pitchFamily="34" charset="-122"/>
              </a:rPr>
              <a:t>笛卡尔积连接</a:t>
            </a:r>
            <a:r>
              <a:rPr lang="zh-CN" altLang="en-US" sz="2000" dirty="0">
                <a:solidFill>
                  <a:srgbClr val="595959"/>
                </a:solidFill>
                <a:latin typeface="微软雅黑" panose="020B0503020204020204" pitchFamily="34" charset="-122"/>
                <a:ea typeface="微软雅黑" panose="020B0503020204020204" pitchFamily="34" charset="-122"/>
              </a:rPr>
              <a:t>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6. </a:t>
            </a:r>
            <a:r>
              <a:rPr lang="zh-CN" altLang="en-US" sz="1800" dirty="0">
                <a:solidFill>
                  <a:srgbClr val="595959"/>
                </a:solidFill>
                <a:latin typeface="微软雅黑" panose="020B0503020204020204" pitchFamily="34" charset="-122"/>
                <a:ea typeface="微软雅黑" panose="020B0503020204020204" pitchFamily="34" charset="-122"/>
              </a:rPr>
              <a:t>笛卡尔积连接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4583038" y="2421682"/>
            <a:ext cx="2664296" cy="431724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3" y="1850050"/>
            <a:ext cx="9936422"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a:t>
            </a:r>
            <a:r>
              <a:rPr lang="zh-CN" altLang="en-US" sz="2000" dirty="0">
                <a:solidFill>
                  <a:srgbClr val="1369B2"/>
                </a:solidFill>
                <a:latin typeface="微软雅黑" panose="020B0503020204020204" pitchFamily="34" charset="-122"/>
                <a:ea typeface="微软雅黑" panose="020B0503020204020204" pitchFamily="34" charset="-122"/>
              </a:rPr>
              <a:t>笛卡尔积连接</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6. </a:t>
            </a:r>
            <a:r>
              <a:rPr lang="zh-CN" altLang="en-US" sz="1800" dirty="0">
                <a:solidFill>
                  <a:srgbClr val="595959"/>
                </a:solidFill>
                <a:latin typeface="微软雅黑" panose="020B0503020204020204" pitchFamily="34" charset="-122"/>
                <a:ea typeface="微软雅黑" panose="020B0503020204020204" pitchFamily="34" charset="-122"/>
              </a:rPr>
              <a:t>笛卡尔积连接</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36398" y="2853730"/>
            <a:ext cx="7911136" cy="2736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406428" y="3069754"/>
            <a:ext cx="7371076" cy="212090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.]table_name1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CROSS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.]table_name2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[CROSS JOIN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.]table_name3</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接下来，演示如何使用</a:t>
            </a:r>
            <a:r>
              <a:rPr lang="en-US" altLang="zh-CN" sz="2000" dirty="0">
                <a:solidFill>
                  <a:srgbClr val="1369B2"/>
                </a:solidFill>
                <a:latin typeface="微软雅黑" panose="020B0503020204020204" pitchFamily="34" charset="-122"/>
                <a:ea typeface="微软雅黑" panose="020B0503020204020204" pitchFamily="34" charset="-122"/>
              </a:rPr>
              <a:t>JOIN</a:t>
            </a:r>
            <a:r>
              <a:rPr lang="zh-CN" altLang="en-US" sz="2000" dirty="0">
                <a:solidFill>
                  <a:srgbClr val="1369B2"/>
                </a:solidFill>
                <a:latin typeface="微软雅黑" panose="020B0503020204020204" pitchFamily="34" charset="-122"/>
                <a:ea typeface="微软雅黑" panose="020B0503020204020204" pitchFamily="34" charset="-122"/>
              </a:rPr>
              <a:t>语句</a:t>
            </a:r>
            <a:r>
              <a:rPr lang="zh-CN" altLang="en-US" sz="2000" dirty="0">
                <a:solidFill>
                  <a:srgbClr val="595959"/>
                </a:solidFill>
                <a:latin typeface="微软雅黑" panose="020B0503020204020204" pitchFamily="34" charset="-122"/>
                <a:ea typeface="微软雅黑" panose="020B0503020204020204" pitchFamily="34" charset="-122"/>
              </a:rPr>
              <a:t>实现连接查询，具体内容如下。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568952" cy="1294585"/>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dirty="0">
                <a:solidFill>
                  <a:srgbClr val="595959"/>
                </a:solidFill>
              </a:rPr>
              <a:t>为便于演示连接查询，在数据库</a:t>
            </a:r>
            <a:r>
              <a:rPr lang="en-US" altLang="zh-CN" dirty="0">
                <a:solidFill>
                  <a:srgbClr val="1369B2"/>
                </a:solidFill>
              </a:rPr>
              <a:t>chapter5</a:t>
            </a:r>
            <a:r>
              <a:rPr lang="zh-CN" altLang="en-US" dirty="0">
                <a:solidFill>
                  <a:srgbClr val="595959"/>
                </a:solidFill>
              </a:rPr>
              <a:t>中创建一个存储用户信息的</a:t>
            </a:r>
            <a:r>
              <a:rPr lang="zh-CN" altLang="en-US" dirty="0">
                <a:solidFill>
                  <a:srgbClr val="1369B2"/>
                </a:solidFill>
              </a:rPr>
              <a:t>表</a:t>
            </a:r>
            <a:r>
              <a:rPr lang="en-US" altLang="zh-CN" dirty="0">
                <a:solidFill>
                  <a:srgbClr val="1369B2"/>
                </a:solidFill>
              </a:rPr>
              <a:t>users</a:t>
            </a:r>
            <a:r>
              <a:rPr lang="zh-CN" altLang="en-US" dirty="0">
                <a:solidFill>
                  <a:srgbClr val="595959"/>
                </a:solidFill>
              </a:rPr>
              <a:t>，该表包含用户的基本信息，用于与存储订单信息的分区表</a:t>
            </a:r>
            <a:r>
              <a:rPr lang="en-US" altLang="zh-CN" dirty="0" err="1">
                <a:solidFill>
                  <a:srgbClr val="1369B2"/>
                </a:solidFill>
              </a:rPr>
              <a:t>sales_fact</a:t>
            </a:r>
            <a:r>
              <a:rPr lang="zh-CN" altLang="en-US" dirty="0">
                <a:solidFill>
                  <a:srgbClr val="595959"/>
                </a:solidFill>
              </a:rPr>
              <a:t>进行关联，具体</a:t>
            </a:r>
            <a:r>
              <a:rPr lang="en-US" altLang="zh-CN" dirty="0">
                <a:solidFill>
                  <a:srgbClr val="595959"/>
                </a:solidFill>
              </a:rPr>
              <a:t>HiveQL</a:t>
            </a:r>
            <a:r>
              <a:rPr lang="zh-CN" altLang="en-US" dirty="0">
                <a:solidFill>
                  <a:srgbClr val="595959"/>
                </a:solidFill>
              </a:rPr>
              <a:t>语句如下。</a:t>
            </a:r>
            <a:endParaRPr lang="zh-CN" altLang="en-US" dirty="0">
              <a:solidFill>
                <a:srgbClr val="595959"/>
              </a:solidFill>
            </a:endParaRPr>
          </a:p>
        </p:txBody>
      </p:sp>
      <p:pic>
        <p:nvPicPr>
          <p:cNvPr id="9" name="图片 8"/>
          <p:cNvPicPr>
            <a:picLocks noChangeAspect="1"/>
          </p:cNvPicPr>
          <p:nvPr/>
        </p:nvPicPr>
        <p:blipFill>
          <a:blip r:embed="rId1"/>
          <a:stretch>
            <a:fillRect/>
          </a:stretch>
        </p:blipFill>
        <p:spPr>
          <a:xfrm>
            <a:off x="7823398" y="2655709"/>
            <a:ext cx="3662218" cy="3936884"/>
          </a:xfrm>
          <a:prstGeom prst="rect">
            <a:avLst/>
          </a:prstGeom>
        </p:spPr>
      </p:pic>
      <p:sp>
        <p:nvSpPr>
          <p:cNvPr id="12" name="原创设计师QQ598969553          _3"/>
          <p:cNvSpPr/>
          <p:nvPr/>
        </p:nvSpPr>
        <p:spPr>
          <a:xfrm>
            <a:off x="3645063" y="3850664"/>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4" name="原创设计师QQ598969553          _6"/>
          <p:cNvSpPr/>
          <p:nvPr/>
        </p:nvSpPr>
        <p:spPr>
          <a:xfrm>
            <a:off x="4209549" y="3625299"/>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5" name="原创设计师QQ598969553          _7"/>
          <p:cNvSpPr txBox="1"/>
          <p:nvPr/>
        </p:nvSpPr>
        <p:spPr>
          <a:xfrm>
            <a:off x="4397179" y="3675130"/>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6"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2963" y="4528058"/>
            <a:ext cx="689444" cy="689444"/>
          </a:xfrm>
          <a:prstGeom prst="rect">
            <a:avLst/>
          </a:prstGeom>
        </p:spPr>
      </p:pic>
      <p:pic>
        <p:nvPicPr>
          <p:cNvPr id="17" name="对象 5"/>
          <p:cNvPicPr>
            <a:picLocks noChangeAspect="1"/>
          </p:cNvPicPr>
          <p:nvPr/>
        </p:nvPicPr>
        <p:blipFill>
          <a:blip r:embed="rId4"/>
          <a:stretch>
            <a:fillRect/>
          </a:stretch>
        </p:blipFill>
        <p:spPr>
          <a:xfrm>
            <a:off x="4327395" y="4012315"/>
            <a:ext cx="1076138" cy="691624"/>
          </a:xfrm>
        </p:spPr>
      </p:pic>
      <p:pic>
        <p:nvPicPr>
          <p:cNvPr id="18" name="对象 5"/>
          <p:cNvPicPr>
            <a:picLocks noChangeAspect="1"/>
          </p:cNvPicPr>
          <p:nvPr/>
        </p:nvPicPr>
        <p:blipFill>
          <a:blip r:embed="rId5"/>
          <a:stretch>
            <a:fillRect/>
          </a:stretch>
        </p:blipFill>
        <p:spPr>
          <a:xfrm>
            <a:off x="3895660" y="4012315"/>
            <a:ext cx="1939607" cy="706935"/>
          </a:xfrm>
        </p:spPr>
      </p:pic>
      <p:pic>
        <p:nvPicPr>
          <p:cNvPr id="19" name="对象 6"/>
          <p:cNvPicPr>
            <a:picLocks noChangeAspect="1"/>
          </p:cNvPicPr>
          <p:nvPr/>
        </p:nvPicPr>
        <p:blipFill>
          <a:blip r:embed="rId6"/>
          <a:stretch>
            <a:fillRect/>
          </a:stretch>
        </p:blipFill>
        <p:spPr>
          <a:xfrm>
            <a:off x="4400028" y="4111311"/>
            <a:ext cx="930870" cy="576847"/>
          </a:xfrm>
        </p:spPr>
      </p:pic>
      <p:pic>
        <p:nvPicPr>
          <p:cNvPr id="20" name="对象 2">
            <a:hlinkClick r:id="" action="ppaction://ole?verb=0"/>
          </p:cNvPr>
          <p:cNvPicPr>
            <a:picLocks noChangeAspect="1"/>
          </p:cNvPicPr>
          <p:nvPr/>
        </p:nvPicPr>
        <p:blipFill>
          <a:blip r:embed="rId7"/>
          <a:stretch>
            <a:fillRect/>
          </a:stretch>
        </p:blipFill>
        <p:spPr>
          <a:xfrm>
            <a:off x="4173292" y="4032391"/>
            <a:ext cx="1384341" cy="601038"/>
          </a:xfrm>
        </p:spPr>
      </p:pic>
      <p:graphicFrame>
        <p:nvGraphicFramePr>
          <p:cNvPr id="2" name="对象 1"/>
          <p:cNvGraphicFramePr>
            <a:graphicFrameLocks noChangeAspect="1"/>
          </p:cNvGraphicFramePr>
          <p:nvPr/>
        </p:nvGraphicFramePr>
        <p:xfrm>
          <a:off x="4319845" y="3981723"/>
          <a:ext cx="941908" cy="662204"/>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914400" imgH="638175" progId="Package">
                  <p:embed/>
                </p:oleObj>
              </mc:Choice>
              <mc:Fallback>
                <p:oleObj name="包装程序外壳对象" showAsIcon="1" r:id="rId8" imgW="914400" imgH="638175" progId="Package">
                  <p:embed/>
                  <p:pic>
                    <p:nvPicPr>
                      <p:cNvPr id="0" name="对象 1"/>
                      <p:cNvPicPr/>
                      <p:nvPr/>
                    </p:nvPicPr>
                    <p:blipFill>
                      <a:blip r:embed="rId9"/>
                      <a:stretch>
                        <a:fillRect/>
                      </a:stretch>
                    </p:blipFill>
                    <p:spPr>
                      <a:xfrm>
                        <a:off x="4319845" y="3981723"/>
                        <a:ext cx="941908" cy="662204"/>
                      </a:xfrm>
                      <a:prstGeom prst="rect">
                        <a:avLst/>
                      </a:prstGeom>
                    </p:spPr>
                  </p:pic>
                </p:oleObj>
              </mc:Fallback>
            </mc:AlternateContent>
          </a:graphicData>
        </a:graphic>
      </p:graphicFrame>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412744"/>
            <a:ext cx="8568952"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en-US" altLang="zh-CN" sz="2000" dirty="0">
                <a:solidFill>
                  <a:srgbClr val="595959"/>
                </a:solidFill>
              </a:rPr>
              <a:t>INSERT</a:t>
            </a:r>
            <a:r>
              <a:rPr lang="zh-CN" altLang="en-US" sz="2000" dirty="0">
                <a:solidFill>
                  <a:srgbClr val="595959"/>
                </a:solidFill>
              </a:rPr>
              <a:t>语句向</a:t>
            </a:r>
            <a:r>
              <a:rPr lang="zh-CN" altLang="en-US" sz="2000" dirty="0">
                <a:solidFill>
                  <a:srgbClr val="1369B2"/>
                </a:solidFill>
              </a:rPr>
              <a:t>表</a:t>
            </a:r>
            <a:r>
              <a:rPr lang="en-US" altLang="zh-CN" sz="2000" dirty="0">
                <a:solidFill>
                  <a:srgbClr val="1369B2"/>
                </a:solidFill>
              </a:rPr>
              <a:t>users</a:t>
            </a:r>
            <a:r>
              <a:rPr lang="zh-CN" altLang="en-US" sz="2000" dirty="0">
                <a:solidFill>
                  <a:srgbClr val="595959"/>
                </a:solidFill>
              </a:rPr>
              <a:t>插入示例数据，具体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pic>
        <p:nvPicPr>
          <p:cNvPr id="9" name="图片 8"/>
          <p:cNvPicPr>
            <a:picLocks noChangeAspect="1"/>
          </p:cNvPicPr>
          <p:nvPr/>
        </p:nvPicPr>
        <p:blipFill>
          <a:blip r:embed="rId1"/>
          <a:stretch>
            <a:fillRect/>
          </a:stretch>
        </p:blipFill>
        <p:spPr>
          <a:xfrm>
            <a:off x="7823398" y="2655709"/>
            <a:ext cx="3662218" cy="3936884"/>
          </a:xfrm>
          <a:prstGeom prst="rect">
            <a:avLst/>
          </a:prstGeom>
        </p:spPr>
      </p:pic>
      <p:sp>
        <p:nvSpPr>
          <p:cNvPr id="12" name="原创设计师QQ598969553          _3"/>
          <p:cNvSpPr/>
          <p:nvPr/>
        </p:nvSpPr>
        <p:spPr>
          <a:xfrm>
            <a:off x="3645063" y="3850664"/>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4" name="原创设计师QQ598969553          _6"/>
          <p:cNvSpPr/>
          <p:nvPr/>
        </p:nvSpPr>
        <p:spPr>
          <a:xfrm>
            <a:off x="4209549" y="3625299"/>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5" name="原创设计师QQ598969553          _7"/>
          <p:cNvSpPr txBox="1"/>
          <p:nvPr/>
        </p:nvSpPr>
        <p:spPr>
          <a:xfrm>
            <a:off x="4397179" y="3675130"/>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6"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2963" y="4528058"/>
            <a:ext cx="689444" cy="689444"/>
          </a:xfrm>
          <a:prstGeom prst="rect">
            <a:avLst/>
          </a:prstGeom>
        </p:spPr>
      </p:pic>
      <p:pic>
        <p:nvPicPr>
          <p:cNvPr id="17" name="对象 5"/>
          <p:cNvPicPr>
            <a:picLocks noChangeAspect="1"/>
          </p:cNvPicPr>
          <p:nvPr/>
        </p:nvPicPr>
        <p:blipFill>
          <a:blip r:embed="rId4"/>
          <a:stretch>
            <a:fillRect/>
          </a:stretch>
        </p:blipFill>
        <p:spPr>
          <a:xfrm>
            <a:off x="4327395" y="4012315"/>
            <a:ext cx="1076138" cy="691624"/>
          </a:xfrm>
        </p:spPr>
      </p:pic>
      <p:pic>
        <p:nvPicPr>
          <p:cNvPr id="18" name="对象 5"/>
          <p:cNvPicPr>
            <a:picLocks noChangeAspect="1"/>
          </p:cNvPicPr>
          <p:nvPr/>
        </p:nvPicPr>
        <p:blipFill>
          <a:blip r:embed="rId5"/>
          <a:stretch>
            <a:fillRect/>
          </a:stretch>
        </p:blipFill>
        <p:spPr>
          <a:xfrm>
            <a:off x="3895660" y="4012315"/>
            <a:ext cx="1939607" cy="706935"/>
          </a:xfrm>
        </p:spPr>
      </p:pic>
      <p:pic>
        <p:nvPicPr>
          <p:cNvPr id="19" name="对象 6"/>
          <p:cNvPicPr>
            <a:picLocks noChangeAspect="1"/>
          </p:cNvPicPr>
          <p:nvPr/>
        </p:nvPicPr>
        <p:blipFill>
          <a:blip r:embed="rId6"/>
          <a:stretch>
            <a:fillRect/>
          </a:stretch>
        </p:blipFill>
        <p:spPr>
          <a:xfrm>
            <a:off x="4400028" y="4111311"/>
            <a:ext cx="930870" cy="576847"/>
          </a:xfrm>
        </p:spPr>
      </p:pic>
      <p:pic>
        <p:nvPicPr>
          <p:cNvPr id="20" name="对象 2">
            <a:hlinkClick r:id="" action="ppaction://ole?verb=0"/>
          </p:cNvPr>
          <p:cNvPicPr>
            <a:picLocks noChangeAspect="1"/>
          </p:cNvPicPr>
          <p:nvPr/>
        </p:nvPicPr>
        <p:blipFill>
          <a:blip r:embed="rId7"/>
          <a:stretch>
            <a:fillRect/>
          </a:stretch>
        </p:blipFill>
        <p:spPr>
          <a:xfrm>
            <a:off x="4173292" y="4032391"/>
            <a:ext cx="1384341" cy="601038"/>
          </a:xfrm>
        </p:spPr>
      </p:pic>
      <p:graphicFrame>
        <p:nvGraphicFramePr>
          <p:cNvPr id="3" name="对象 2"/>
          <p:cNvGraphicFramePr>
            <a:graphicFrameLocks noChangeAspect="1"/>
          </p:cNvGraphicFramePr>
          <p:nvPr/>
        </p:nvGraphicFramePr>
        <p:xfrm>
          <a:off x="4017851" y="4018389"/>
          <a:ext cx="1817416" cy="648742"/>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809750" imgH="638175" progId="Package">
                  <p:embed/>
                </p:oleObj>
              </mc:Choice>
              <mc:Fallback>
                <p:oleObj name="包装程序外壳对象" showAsIcon="1" r:id="rId8" imgW="1809750" imgH="638175" progId="Package">
                  <p:embed/>
                  <p:pic>
                    <p:nvPicPr>
                      <p:cNvPr id="0" name="对象 2"/>
                      <p:cNvPicPr/>
                      <p:nvPr/>
                    </p:nvPicPr>
                    <p:blipFill>
                      <a:blip r:embed="rId9"/>
                      <a:stretch>
                        <a:fillRect/>
                      </a:stretch>
                    </p:blipFill>
                    <p:spPr>
                      <a:xfrm>
                        <a:off x="4017851" y="4018389"/>
                        <a:ext cx="1817416" cy="648742"/>
                      </a:xfrm>
                      <a:prstGeom prst="rect">
                        <a:avLst/>
                      </a:prstGeom>
                    </p:spPr>
                  </p:pic>
                </p:oleObj>
              </mc:Fallback>
            </mc:AlternateContent>
          </a:graphicData>
        </a:graphic>
      </p:graphicFrame>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568952" cy="1294585"/>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dirty="0">
                <a:solidFill>
                  <a:srgbClr val="595959"/>
                </a:solidFill>
              </a:rPr>
              <a:t>将分区表</a:t>
            </a:r>
            <a:r>
              <a:rPr lang="en-US" altLang="zh-CN" dirty="0" err="1">
                <a:solidFill>
                  <a:srgbClr val="1369B2"/>
                </a:solidFill>
              </a:rPr>
              <a:t>sales_fact</a:t>
            </a:r>
            <a:r>
              <a:rPr lang="zh-CN" altLang="en-US" dirty="0">
                <a:solidFill>
                  <a:srgbClr val="595959"/>
                </a:solidFill>
              </a:rPr>
              <a:t>与</a:t>
            </a:r>
            <a:r>
              <a:rPr lang="zh-CN" altLang="en-US" dirty="0">
                <a:solidFill>
                  <a:srgbClr val="1369B2"/>
                </a:solidFill>
              </a:rPr>
              <a:t>表</a:t>
            </a:r>
            <a:r>
              <a:rPr lang="en-US" altLang="zh-CN" dirty="0">
                <a:solidFill>
                  <a:srgbClr val="1369B2"/>
                </a:solidFill>
              </a:rPr>
              <a:t>users</a:t>
            </a:r>
            <a:r>
              <a:rPr lang="zh-CN" altLang="en-US" dirty="0">
                <a:solidFill>
                  <a:srgbClr val="595959"/>
                </a:solidFill>
              </a:rPr>
              <a:t>通过内连接的方式关联，筛选出</a:t>
            </a:r>
            <a:r>
              <a:rPr lang="en-US" altLang="zh-CN" dirty="0">
                <a:solidFill>
                  <a:srgbClr val="595959"/>
                </a:solidFill>
              </a:rPr>
              <a:t>2025</a:t>
            </a:r>
            <a:r>
              <a:rPr lang="zh-CN" altLang="en-US" dirty="0">
                <a:solidFill>
                  <a:srgbClr val="595959"/>
                </a:solidFill>
              </a:rPr>
              <a:t>年</a:t>
            </a:r>
            <a:r>
              <a:rPr lang="en-US" altLang="zh-CN" dirty="0">
                <a:solidFill>
                  <a:srgbClr val="595959"/>
                </a:solidFill>
              </a:rPr>
              <a:t>8</a:t>
            </a:r>
            <a:r>
              <a:rPr lang="zh-CN" altLang="en-US" dirty="0">
                <a:solidFill>
                  <a:srgbClr val="595959"/>
                </a:solidFill>
              </a:rPr>
              <a:t>月的订单及其对应的用户基本信息，返回</a:t>
            </a:r>
            <a:r>
              <a:rPr lang="zh-CN" altLang="en-US" dirty="0">
                <a:solidFill>
                  <a:srgbClr val="1369B2"/>
                </a:solidFill>
              </a:rPr>
              <a:t>订单</a:t>
            </a:r>
            <a:r>
              <a:rPr lang="en-US" altLang="zh-CN" dirty="0">
                <a:solidFill>
                  <a:srgbClr val="1369B2"/>
                </a:solidFill>
              </a:rPr>
              <a:t>ID</a:t>
            </a:r>
            <a:r>
              <a:rPr lang="zh-CN" altLang="en-US" dirty="0">
                <a:solidFill>
                  <a:srgbClr val="595959"/>
                </a:solidFill>
              </a:rPr>
              <a:t>、</a:t>
            </a:r>
            <a:r>
              <a:rPr lang="zh-CN" altLang="en-US" dirty="0">
                <a:solidFill>
                  <a:srgbClr val="1369B2"/>
                </a:solidFill>
              </a:rPr>
              <a:t>商品</a:t>
            </a:r>
            <a:r>
              <a:rPr lang="en-US" altLang="zh-CN" dirty="0">
                <a:solidFill>
                  <a:srgbClr val="1369B2"/>
                </a:solidFill>
              </a:rPr>
              <a:t>ID</a:t>
            </a:r>
            <a:r>
              <a:rPr lang="zh-CN" altLang="en-US" dirty="0">
                <a:solidFill>
                  <a:srgbClr val="595959"/>
                </a:solidFill>
              </a:rPr>
              <a:t>、</a:t>
            </a:r>
            <a:r>
              <a:rPr lang="zh-CN" altLang="en-US" dirty="0">
                <a:solidFill>
                  <a:srgbClr val="1369B2"/>
                </a:solidFill>
              </a:rPr>
              <a:t>用户姓名</a:t>
            </a:r>
            <a:r>
              <a:rPr lang="zh-CN" altLang="en-US" dirty="0">
                <a:solidFill>
                  <a:srgbClr val="595959"/>
                </a:solidFill>
              </a:rPr>
              <a:t>、</a:t>
            </a:r>
            <a:r>
              <a:rPr lang="zh-CN" altLang="en-US" dirty="0">
                <a:solidFill>
                  <a:srgbClr val="1369B2"/>
                </a:solidFill>
              </a:rPr>
              <a:t>用户性别</a:t>
            </a:r>
            <a:r>
              <a:rPr lang="zh-CN" altLang="en-US" dirty="0">
                <a:solidFill>
                  <a:srgbClr val="595959"/>
                </a:solidFill>
              </a:rPr>
              <a:t>、</a:t>
            </a:r>
            <a:r>
              <a:rPr lang="zh-CN" altLang="en-US" dirty="0">
                <a:solidFill>
                  <a:srgbClr val="1369B2"/>
                </a:solidFill>
              </a:rPr>
              <a:t>用户最近登录时间和用户出生日期</a:t>
            </a:r>
            <a:r>
              <a:rPr lang="zh-CN" altLang="en-US" dirty="0">
                <a:solidFill>
                  <a:srgbClr val="595959"/>
                </a:solidFill>
              </a:rPr>
              <a:t>，具体</a:t>
            </a:r>
            <a:r>
              <a:rPr lang="en-US" altLang="zh-CN" dirty="0">
                <a:solidFill>
                  <a:srgbClr val="595959"/>
                </a:solidFill>
              </a:rPr>
              <a:t>HiveQL</a:t>
            </a:r>
            <a:r>
              <a:rPr lang="zh-CN" altLang="en-US" dirty="0">
                <a:solidFill>
                  <a:srgbClr val="595959"/>
                </a:solidFill>
              </a:rPr>
              <a:t>语句如下。</a:t>
            </a:r>
            <a:endParaRPr lang="zh-CN" altLang="en-US" dirty="0">
              <a:solidFill>
                <a:srgbClr val="595959"/>
              </a:solidFill>
            </a:endParaRPr>
          </a:p>
        </p:txBody>
      </p:sp>
      <p:pic>
        <p:nvPicPr>
          <p:cNvPr id="9" name="图片 8"/>
          <p:cNvPicPr>
            <a:picLocks noChangeAspect="1"/>
          </p:cNvPicPr>
          <p:nvPr/>
        </p:nvPicPr>
        <p:blipFill>
          <a:blip r:embed="rId1"/>
          <a:stretch>
            <a:fillRect/>
          </a:stretch>
        </p:blipFill>
        <p:spPr>
          <a:xfrm>
            <a:off x="7823398" y="2655709"/>
            <a:ext cx="3662218" cy="3936884"/>
          </a:xfrm>
          <a:prstGeom prst="rect">
            <a:avLst/>
          </a:prstGeom>
        </p:spPr>
      </p:pic>
      <p:sp>
        <p:nvSpPr>
          <p:cNvPr id="12" name="原创设计师QQ598969553          _3"/>
          <p:cNvSpPr/>
          <p:nvPr/>
        </p:nvSpPr>
        <p:spPr>
          <a:xfrm>
            <a:off x="3645063" y="3850664"/>
            <a:ext cx="2514034" cy="796752"/>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14" name="原创设计师QQ598969553          _6"/>
          <p:cNvSpPr/>
          <p:nvPr/>
        </p:nvSpPr>
        <p:spPr>
          <a:xfrm>
            <a:off x="4209549" y="3625299"/>
            <a:ext cx="1384341" cy="462161"/>
          </a:xfrm>
          <a:prstGeom prst="roundRect">
            <a:avLst/>
          </a:prstGeom>
          <a:solidFill>
            <a:srgbClr val="0070C0"/>
          </a:solidFill>
          <a:ln>
            <a:noFill/>
          </a:ln>
          <a:effectLst>
            <a:outerShdw blurRad="1016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defTabSz="1450340">
              <a:lnSpc>
                <a:spcPct val="200000"/>
              </a:lnSpc>
            </a:pPr>
            <a:endParaRPr lang="zh-CN" altLang="en-US" sz="1200">
              <a:solidFill>
                <a:schemeClr val="bg1"/>
              </a:solidFill>
              <a:cs typeface="+mn-ea"/>
              <a:sym typeface="+mn-lt"/>
            </a:endParaRPr>
          </a:p>
        </p:txBody>
      </p:sp>
      <p:sp>
        <p:nvSpPr>
          <p:cNvPr id="15" name="原创设计师QQ598969553          _7"/>
          <p:cNvSpPr txBox="1"/>
          <p:nvPr/>
        </p:nvSpPr>
        <p:spPr>
          <a:xfrm>
            <a:off x="4397179" y="3675130"/>
            <a:ext cx="1009079" cy="33718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点击查看</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pic>
        <p:nvPicPr>
          <p:cNvPr id="16" name="图形 25" descr="指向右边的反手食指 轮廓"/>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580543">
            <a:off x="4672963" y="4528058"/>
            <a:ext cx="689444" cy="689444"/>
          </a:xfrm>
          <a:prstGeom prst="rect">
            <a:avLst/>
          </a:prstGeom>
        </p:spPr>
      </p:pic>
      <p:pic>
        <p:nvPicPr>
          <p:cNvPr id="17" name="对象 5"/>
          <p:cNvPicPr>
            <a:picLocks noChangeAspect="1"/>
          </p:cNvPicPr>
          <p:nvPr/>
        </p:nvPicPr>
        <p:blipFill>
          <a:blip r:embed="rId4"/>
          <a:stretch>
            <a:fillRect/>
          </a:stretch>
        </p:blipFill>
        <p:spPr>
          <a:xfrm>
            <a:off x="4327395" y="4012315"/>
            <a:ext cx="1076138" cy="691624"/>
          </a:xfrm>
        </p:spPr>
      </p:pic>
      <p:pic>
        <p:nvPicPr>
          <p:cNvPr id="18" name="对象 5"/>
          <p:cNvPicPr>
            <a:picLocks noChangeAspect="1"/>
          </p:cNvPicPr>
          <p:nvPr/>
        </p:nvPicPr>
        <p:blipFill>
          <a:blip r:embed="rId5"/>
          <a:stretch>
            <a:fillRect/>
          </a:stretch>
        </p:blipFill>
        <p:spPr>
          <a:xfrm>
            <a:off x="3895660" y="4012315"/>
            <a:ext cx="1939607" cy="706935"/>
          </a:xfrm>
        </p:spPr>
      </p:pic>
      <p:pic>
        <p:nvPicPr>
          <p:cNvPr id="19" name="对象 6"/>
          <p:cNvPicPr>
            <a:picLocks noChangeAspect="1"/>
          </p:cNvPicPr>
          <p:nvPr/>
        </p:nvPicPr>
        <p:blipFill>
          <a:blip r:embed="rId6"/>
          <a:stretch>
            <a:fillRect/>
          </a:stretch>
        </p:blipFill>
        <p:spPr>
          <a:xfrm>
            <a:off x="4400028" y="4111311"/>
            <a:ext cx="930870" cy="576847"/>
          </a:xfrm>
        </p:spPr>
      </p:pic>
      <p:pic>
        <p:nvPicPr>
          <p:cNvPr id="20" name="对象 2">
            <a:hlinkClick r:id="" action="ppaction://ole?verb=0"/>
          </p:cNvPr>
          <p:cNvPicPr>
            <a:picLocks noChangeAspect="1"/>
          </p:cNvPicPr>
          <p:nvPr/>
        </p:nvPicPr>
        <p:blipFill>
          <a:blip r:embed="rId7"/>
          <a:stretch>
            <a:fillRect/>
          </a:stretch>
        </p:blipFill>
        <p:spPr>
          <a:xfrm>
            <a:off x="4173292" y="4032391"/>
            <a:ext cx="1384341" cy="601038"/>
          </a:xfrm>
        </p:spPr>
      </p:pic>
      <p:graphicFrame>
        <p:nvGraphicFramePr>
          <p:cNvPr id="2" name="对象 1"/>
          <p:cNvGraphicFramePr>
            <a:graphicFrameLocks noChangeAspect="1"/>
          </p:cNvGraphicFramePr>
          <p:nvPr/>
        </p:nvGraphicFramePr>
        <p:xfrm>
          <a:off x="4182544" y="4017676"/>
          <a:ext cx="1375089" cy="642326"/>
        </p:xfrm>
        <a:graphic>
          <a:graphicData uri="http://schemas.openxmlformats.org/presentationml/2006/ole">
            <mc:AlternateContent xmlns:mc="http://schemas.openxmlformats.org/markup-compatibility/2006">
              <mc:Choice xmlns:v="urn:schemas-microsoft-com:vml" Requires="v">
                <p:oleObj spid="_x0000_s0" name="包装程序外壳对象" showAsIcon="1" r:id="rId8" imgW="1381125" imgH="638175" progId="Package">
                  <p:embed/>
                </p:oleObj>
              </mc:Choice>
              <mc:Fallback>
                <p:oleObj name="包装程序外壳对象" showAsIcon="1" r:id="rId8" imgW="1381125" imgH="638175" progId="Package">
                  <p:embed/>
                  <p:pic>
                    <p:nvPicPr>
                      <p:cNvPr id="0" name="对象 1"/>
                      <p:cNvPicPr/>
                      <p:nvPr/>
                    </p:nvPicPr>
                    <p:blipFill>
                      <a:blip r:embed="rId9"/>
                      <a:stretch>
                        <a:fillRect/>
                      </a:stretch>
                    </p:blipFill>
                    <p:spPr>
                      <a:xfrm>
                        <a:off x="4182544" y="4017676"/>
                        <a:ext cx="1375089" cy="642326"/>
                      </a:xfrm>
                      <a:prstGeom prst="rect">
                        <a:avLst/>
                      </a:prstGeom>
                    </p:spPr>
                  </p:pic>
                </p:oleObj>
              </mc:Fallback>
            </mc:AlternateContent>
          </a:graphicData>
        </a:graphic>
      </p:graphicFrame>
      <p:sp>
        <p:nvSpPr>
          <p:cNvPr id="2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434488"/>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1570227"/>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341562"/>
            <a:ext cx="8568952" cy="463588"/>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dirty="0">
                <a:solidFill>
                  <a:srgbClr val="595959"/>
                </a:solidFill>
              </a:rPr>
              <a:t>上述语句执行完成后的效果如图。</a:t>
            </a:r>
            <a:endParaRPr lang="zh-CN" altLang="en-US" dirty="0">
              <a:solidFill>
                <a:srgbClr val="595959"/>
              </a:solidFill>
            </a:endParaRPr>
          </a:p>
        </p:txBody>
      </p:sp>
      <p:pic>
        <p:nvPicPr>
          <p:cNvPr id="21" name="图片 20"/>
          <p:cNvPicPr>
            <a:picLocks noChangeAspect="1"/>
          </p:cNvPicPr>
          <p:nvPr/>
        </p:nvPicPr>
        <p:blipFill>
          <a:blip r:embed="rId1"/>
          <a:stretch>
            <a:fillRect/>
          </a:stretch>
        </p:blipFill>
        <p:spPr>
          <a:xfrm>
            <a:off x="3142878" y="2637706"/>
            <a:ext cx="7666407" cy="2160240"/>
          </a:xfrm>
          <a:prstGeom prst="rect">
            <a:avLst/>
          </a:prstGeom>
        </p:spPr>
      </p:pic>
      <p:sp>
        <p:nvSpPr>
          <p:cNvPr id="22"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原创设计师QQ598969553          _4"/>
          <p:cNvSpPr/>
          <p:nvPr/>
        </p:nvSpPr>
        <p:spPr>
          <a:xfrm>
            <a:off x="1004330" y="2349674"/>
            <a:ext cx="10563483" cy="295189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从逻辑处理角度看，连接条件会先决定表之间的匹配关系，</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WHERE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子句再对连接结果进行过滤。因此，如果只是希望在连接查询完成后对结果进行过滤，可以在</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JOIN</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语句的结尾</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追加</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WHERE</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设置筛选条件。但如果筛选条件需要影响连接查询，则需要在连接条件中明确指定。</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此外，在对分区表进行</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左外连接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右外连接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或</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全外连接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时，如果未满足连接条件，就会在结果中产生</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NULL</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。若此时通过</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WHERE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子句设置筛选条件来限定查询分区，则会直接过滤掉包含</a:t>
            </a:r>
            <a:r>
              <a:rPr lang="en-US" altLang="zh-CN" sz="1800" dirty="0">
                <a:solidFill>
                  <a:srgbClr val="1369B2"/>
                </a:solidFill>
                <a:latin typeface="微软雅黑" panose="020B0503020204020204" pitchFamily="34" charset="-122"/>
                <a:ea typeface="微软雅黑" panose="020B0503020204020204" pitchFamily="34" charset="-122"/>
                <a:cs typeface="+mn-ea"/>
                <a:sym typeface="+mn-lt"/>
              </a:rPr>
              <a:t>NULL</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的记录，从而破坏</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左外连接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右外连接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或</a:t>
            </a:r>
            <a:r>
              <a:rPr lang="zh-CN" altLang="en-US" sz="1800" dirty="0">
                <a:solidFill>
                  <a:srgbClr val="1369B2"/>
                </a:solidFill>
                <a:latin typeface="微软雅黑" panose="020B0503020204020204" pitchFamily="34" charset="-122"/>
                <a:ea typeface="微软雅黑" panose="020B0503020204020204" pitchFamily="34" charset="-122"/>
                <a:cs typeface="+mn-ea"/>
                <a:sym typeface="+mn-lt"/>
              </a:rPr>
              <a:t>全外连接</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的语义。因此，当需要限定分区时，应将其写在</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JOIN</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语句的连接条件中，而不是写在</a:t>
            </a:r>
            <a:r>
              <a:rPr lang="en-US" altLang="zh-CN" sz="1800" dirty="0">
                <a:solidFill>
                  <a:srgbClr val="595959"/>
                </a:solidFill>
                <a:latin typeface="微软雅黑" panose="020B0503020204020204" pitchFamily="34" charset="-122"/>
                <a:ea typeface="微软雅黑" panose="020B0503020204020204" pitchFamily="34" charset="-122"/>
                <a:cs typeface="+mn-ea"/>
                <a:sym typeface="+mn-lt"/>
              </a:rPr>
              <a:t>WHERE</a:t>
            </a:r>
            <a:r>
              <a:rPr lang="zh-CN" altLang="en-US" sz="1800" dirty="0">
                <a:solidFill>
                  <a:srgbClr val="595959"/>
                </a:solidFill>
                <a:latin typeface="微软雅黑" panose="020B0503020204020204" pitchFamily="34" charset="-122"/>
                <a:ea typeface="微软雅黑" panose="020B0503020204020204" pitchFamily="34" charset="-122"/>
                <a:cs typeface="+mn-ea"/>
                <a:sym typeface="+mn-lt"/>
              </a:rPr>
              <a:t>子句中。</a:t>
            </a:r>
            <a:endParaRPr lang="en-US" altLang="zh-CN" sz="18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4" name="图形 28" descr="灯泡和齿轮"/>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54646" y="1125538"/>
            <a:ext cx="944034" cy="944034"/>
          </a:xfrm>
          <a:prstGeom prst="rect">
            <a:avLst/>
          </a:prstGeom>
        </p:spPr>
      </p:pic>
      <p:sp>
        <p:nvSpPr>
          <p:cNvPr id="25" name="矩形 24"/>
          <p:cNvSpPr/>
          <p:nvPr/>
        </p:nvSpPr>
        <p:spPr>
          <a:xfrm>
            <a:off x="2233244" y="1262275"/>
            <a:ext cx="4111730"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6" name="文本框 35"/>
          <p:cNvSpPr txBox="1"/>
          <p:nvPr/>
        </p:nvSpPr>
        <p:spPr>
          <a:xfrm>
            <a:off x="2343206" y="1361312"/>
            <a:ext cx="3824007" cy="46166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连接查询中的</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WHERE</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子句</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7" name="矩形 26"/>
          <p:cNvSpPr/>
          <p:nvPr/>
        </p:nvSpPr>
        <p:spPr>
          <a:xfrm>
            <a:off x="6455246" y="1262275"/>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8" name="矩形 27"/>
          <p:cNvSpPr/>
          <p:nvPr/>
        </p:nvSpPr>
        <p:spPr>
          <a:xfrm>
            <a:off x="6642975" y="1262275"/>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原创设计师QQ598969553          _4"/>
          <p:cNvSpPr/>
          <p:nvPr/>
        </p:nvSpPr>
        <p:spPr>
          <a:xfrm>
            <a:off x="1004330" y="2349674"/>
            <a:ext cx="10563483" cy="49962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例如，下面的</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语句在连接条件中同时指定了</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公共字段</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的匹配规则和分区限制。</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3"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5.7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任务：执行连接查询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24" name="图形 28" descr="灯泡和齿轮"/>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54646" y="1125538"/>
            <a:ext cx="944034" cy="944034"/>
          </a:xfrm>
          <a:prstGeom prst="rect">
            <a:avLst/>
          </a:prstGeom>
        </p:spPr>
      </p:pic>
      <p:sp>
        <p:nvSpPr>
          <p:cNvPr id="25" name="矩形 24"/>
          <p:cNvSpPr/>
          <p:nvPr/>
        </p:nvSpPr>
        <p:spPr>
          <a:xfrm>
            <a:off x="2233244" y="1262275"/>
            <a:ext cx="4111730"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6" name="文本框 35"/>
          <p:cNvSpPr txBox="1"/>
          <p:nvPr/>
        </p:nvSpPr>
        <p:spPr>
          <a:xfrm>
            <a:off x="2343206" y="1361312"/>
            <a:ext cx="3824007" cy="461665"/>
          </a:xfrm>
          <a:prstGeom prst="rect">
            <a:avLst/>
          </a:prstGeom>
          <a:solidFill>
            <a:srgbClr val="C00000"/>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连接查询中的</a:t>
            </a:r>
            <a:r>
              <a:rPr lang="en-US" altLang="zh-CN"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WHERE</a:t>
            </a:r>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子句</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27" name="矩形 26"/>
          <p:cNvSpPr/>
          <p:nvPr/>
        </p:nvSpPr>
        <p:spPr>
          <a:xfrm>
            <a:off x="6455246" y="1262275"/>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28" name="矩形 27"/>
          <p:cNvSpPr/>
          <p:nvPr/>
        </p:nvSpPr>
        <p:spPr>
          <a:xfrm>
            <a:off x="6642975" y="1262275"/>
            <a:ext cx="83127" cy="67056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9" name="矩形: 圆角 8"/>
          <p:cNvSpPr/>
          <p:nvPr/>
        </p:nvSpPr>
        <p:spPr>
          <a:xfrm>
            <a:off x="1089802" y="3399570"/>
            <a:ext cx="9901948" cy="291853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0" name="矩形: 圆角 9"/>
          <p:cNvSpPr/>
          <p:nvPr/>
        </p:nvSpPr>
        <p:spPr>
          <a:xfrm>
            <a:off x="2127542" y="3149758"/>
            <a:ext cx="166256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1" name="文本框 28"/>
          <p:cNvSpPr txBox="1"/>
          <p:nvPr/>
        </p:nvSpPr>
        <p:spPr>
          <a:xfrm>
            <a:off x="2343566" y="3175944"/>
            <a:ext cx="130252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具体语法</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508720" y="3990558"/>
            <a:ext cx="8330902" cy="17521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1718179" y="4138479"/>
            <a:ext cx="7371076"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a.val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b.val</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a LEFT JOIN b</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a.key</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b.key</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AND b.ds='2025-07-07' AND a.ds='2025-07-07';</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5046345" y="3014345"/>
            <a:ext cx="4793277" cy="707886"/>
          </a:xfrm>
          <a:prstGeom prst="rect">
            <a:avLst/>
          </a:prstGeom>
          <a:noFill/>
        </p:spPr>
        <p:txBody>
          <a:bodyPr wrap="square" lIns="91443" tIns="45720" rIns="91443" bIns="45720" rtlCol="0">
            <a:spAutoFit/>
          </a:bodyPr>
          <a:lstStyle/>
          <a:p>
            <a:r>
              <a:rPr lang="zh-CN" altLang="en-US" sz="40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sz="40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 name="TextBox 48"/>
          <p:cNvSpPr txBox="1"/>
          <p:nvPr/>
        </p:nvSpPr>
        <p:spPr>
          <a:xfrm>
            <a:off x="1626870" y="2809240"/>
            <a:ext cx="1734820" cy="1106805"/>
          </a:xfrm>
          <a:prstGeom prst="rect">
            <a:avLst/>
          </a:prstGeom>
          <a:noFill/>
        </p:spPr>
        <p:txBody>
          <a:bodyPr wrap="square" lIns="91443" tIns="45720" rIns="91443" bIns="45720" rtlCol="0">
            <a:spAutoFit/>
          </a:bodyPr>
          <a:lstStyle/>
          <a:p>
            <a:r>
              <a:rPr lang="en-US" altLang="en-GB" sz="6600" b="1" dirty="0">
                <a:solidFill>
                  <a:srgbClr val="FAFAFA"/>
                </a:solidFill>
                <a:latin typeface="微软雅黑" panose="020B0503020204020204" pitchFamily="34" charset="-122"/>
                <a:ea typeface="微软雅黑" panose="020B0503020204020204" pitchFamily="34" charset="-122"/>
                <a:cs typeface="+mn-ea"/>
                <a:sym typeface="+mn-lt"/>
              </a:rPr>
              <a:t>5.8</a:t>
            </a:r>
            <a:endParaRPr lang="en-US" altLang="en-GB" sz="6600" b="1" dirty="0">
              <a:solidFill>
                <a:srgbClr val="FAFAFA"/>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7" name="原创设计师QQ598969553          _3"/>
          <p:cNvSpPr/>
          <p:nvPr/>
        </p:nvSpPr>
        <p:spPr>
          <a:xfrm>
            <a:off x="856403" y="2513224"/>
            <a:ext cx="4590731" cy="3724882"/>
          </a:xfrm>
          <a:prstGeom prst="roundRect">
            <a:avLst>
              <a:gd name="adj" fmla="val 9083"/>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cs typeface="+mn-ea"/>
              <a:sym typeface="+mn-lt"/>
            </a:endParaRPr>
          </a:p>
        </p:txBody>
      </p:sp>
      <p:sp>
        <p:nvSpPr>
          <p:cNvPr id="28" name="原创设计师QQ598969553          _4"/>
          <p:cNvSpPr/>
          <p:nvPr/>
        </p:nvSpPr>
        <p:spPr>
          <a:xfrm>
            <a:off x="899745" y="3789834"/>
            <a:ext cx="4504046" cy="1689052"/>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dirty="0">
                <a:solidFill>
                  <a:srgbClr val="595959"/>
                </a:solidFill>
                <a:latin typeface="微软雅黑" panose="020B0503020204020204" pitchFamily="34" charset="-122"/>
                <a:ea typeface="微软雅黑" panose="020B0503020204020204" pitchFamily="34" charset="-122"/>
                <a:cs typeface="+mn-ea"/>
                <a:sym typeface="+mn-lt"/>
              </a:rPr>
              <a:t>了解抽样查询，能够使用</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字节数抽样</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a:t>
            </a:r>
            <a:r>
              <a:rPr lang="zh-CN" altLang="en-US" dirty="0">
                <a:solidFill>
                  <a:srgbClr val="1369B2"/>
                </a:solidFill>
                <a:latin typeface="微软雅黑" panose="020B0503020204020204" pitchFamily="34" charset="-122"/>
                <a:ea typeface="微软雅黑" panose="020B0503020204020204" pitchFamily="34" charset="-122"/>
                <a:cs typeface="+mn-ea"/>
                <a:sym typeface="+mn-lt"/>
              </a:rPr>
              <a:t>行抽样</a:t>
            </a:r>
            <a:r>
              <a:rPr lang="zh-CN" altLang="en-US" dirty="0">
                <a:solidFill>
                  <a:srgbClr val="595959"/>
                </a:solidFill>
                <a:latin typeface="微软雅黑" panose="020B0503020204020204" pitchFamily="34" charset="-122"/>
                <a:ea typeface="微软雅黑" panose="020B0503020204020204" pitchFamily="34" charset="-122"/>
                <a:cs typeface="+mn-ea"/>
                <a:sym typeface="+mn-lt"/>
              </a:rPr>
              <a:t>等方式从表中查询部分数据。</a:t>
            </a:r>
            <a:endParaRPr lang="en-US" altLang="zh-CN"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29" name="原创设计师QQ598969553          _7"/>
          <p:cNvSpPr txBox="1"/>
          <p:nvPr/>
        </p:nvSpPr>
        <p:spPr>
          <a:xfrm>
            <a:off x="856404" y="2799823"/>
            <a:ext cx="4590730" cy="52322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gn="ctr" defTabSz="1216660">
              <a:spcBef>
                <a:spcPct val="20000"/>
              </a:spcBef>
              <a:defRPr/>
            </a:pPr>
            <a:r>
              <a:rPr lang="zh-CN" altLang="en-US" sz="2800" b="1" dirty="0">
                <a:solidFill>
                  <a:srgbClr val="1369B2"/>
                </a:solidFill>
                <a:latin typeface="微软雅黑" panose="020B0503020204020204" pitchFamily="34" charset="-122"/>
                <a:ea typeface="微软雅黑" panose="020B0503020204020204" pitchFamily="34" charset="-122"/>
                <a:cs typeface="+mn-ea"/>
                <a:sym typeface="+mn-lt"/>
              </a:rPr>
              <a:t>学习目标</a:t>
            </a:r>
            <a:endParaRPr lang="zh-CN" altLang="en-US" sz="2800" b="1" dirty="0">
              <a:solidFill>
                <a:srgbClr val="1369B2"/>
              </a:solidFill>
              <a:latin typeface="微软雅黑" panose="020B0503020204020204" pitchFamily="34" charset="-122"/>
              <a:ea typeface="微软雅黑" panose="020B0503020204020204" pitchFamily="34" charset="-122"/>
              <a:cs typeface="+mn-ea"/>
              <a:sym typeface="+mn-lt"/>
            </a:endParaRPr>
          </a:p>
        </p:txBody>
      </p:sp>
      <p:pic>
        <p:nvPicPr>
          <p:cNvPr id="30" name="图片 2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735166" y="1053530"/>
            <a:ext cx="5638800" cy="56388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617720" y="1629594"/>
            <a:ext cx="6805930" cy="3600961"/>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5039227" y="1833769"/>
            <a:ext cx="6096539" cy="326961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在处理大规模数据时，并非所有场景都需要对全量数据进行分析。在</a:t>
            </a:r>
            <a:r>
              <a:rPr lang="zh-CN" altLang="en-US" sz="2000" dirty="0">
                <a:solidFill>
                  <a:srgbClr val="1369B2"/>
                </a:solidFill>
                <a:latin typeface="微软雅黑" panose="020B0503020204020204" pitchFamily="34" charset="-122"/>
                <a:ea typeface="微软雅黑" panose="020B0503020204020204" pitchFamily="34" charset="-122"/>
              </a:rPr>
              <a:t>测试</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调试</a:t>
            </a:r>
            <a:r>
              <a:rPr lang="zh-CN" altLang="en-US" sz="2000" dirty="0">
                <a:solidFill>
                  <a:srgbClr val="595959"/>
                </a:solidFill>
                <a:latin typeface="微软雅黑" panose="020B0503020204020204" pitchFamily="34" charset="-122"/>
                <a:ea typeface="微软雅黑" panose="020B0503020204020204" pitchFamily="34" charset="-122"/>
              </a:rPr>
              <a:t>或</a:t>
            </a:r>
            <a:r>
              <a:rPr lang="zh-CN" altLang="en-US" sz="2000" dirty="0">
                <a:solidFill>
                  <a:srgbClr val="1369B2"/>
                </a:solidFill>
                <a:latin typeface="微软雅黑" panose="020B0503020204020204" pitchFamily="34" charset="-122"/>
                <a:ea typeface="微软雅黑" panose="020B0503020204020204" pitchFamily="34" charset="-122"/>
              </a:rPr>
              <a:t>预分析阶段</a:t>
            </a:r>
            <a:r>
              <a:rPr lang="zh-CN" altLang="en-US" sz="2000" dirty="0">
                <a:solidFill>
                  <a:srgbClr val="595959"/>
                </a:solidFill>
                <a:latin typeface="微软雅黑" panose="020B0503020204020204" pitchFamily="34" charset="-122"/>
                <a:ea typeface="微软雅黑" panose="020B0503020204020204" pitchFamily="34" charset="-122"/>
              </a:rPr>
              <a:t>，我们通常更关注查询逻辑是否正确、结果趋势是否合理，而不是具体的全量结果。这时，从海量数据中抽取一部分具有代表性的样本即可满足需求。为了支持这种场景，</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提供了抽样查询机制，即按照特定规则只选取部分数据返回，从而得到原始数据的</a:t>
            </a:r>
            <a:r>
              <a:rPr lang="zh-CN" altLang="en-US" sz="2000" dirty="0">
                <a:solidFill>
                  <a:srgbClr val="1369B2"/>
                </a:solidFill>
                <a:latin typeface="微软雅黑" panose="020B0503020204020204" pitchFamily="34" charset="-122"/>
                <a:ea typeface="微软雅黑" panose="020B0503020204020204" pitchFamily="34" charset="-122"/>
              </a:rPr>
              <a:t>一个子集</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TextBox 35"/>
          <p:cNvSpPr txBox="1">
            <a:spLocks noChangeArrowheads="1"/>
          </p:cNvSpPr>
          <p:nvPr/>
        </p:nvSpPr>
        <p:spPr bwMode="auto">
          <a:xfrm>
            <a:off x="838995" y="1629794"/>
            <a:ext cx="10512424" cy="530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中的抽样主要包括</a:t>
            </a:r>
            <a:r>
              <a:rPr lang="zh-CN" altLang="en-US" sz="2000" dirty="0">
                <a:solidFill>
                  <a:srgbClr val="1369B2"/>
                </a:solidFill>
                <a:latin typeface="微软雅黑" panose="020B0503020204020204" pitchFamily="34" charset="-122"/>
                <a:ea typeface="微软雅黑" panose="020B0503020204020204" pitchFamily="34" charset="-122"/>
              </a:rPr>
              <a:t>字节数抽样</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百分比抽样</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行抽样</a:t>
            </a:r>
            <a:r>
              <a:rPr lang="zh-CN" altLang="en-US" sz="2000" dirty="0">
                <a:solidFill>
                  <a:srgbClr val="595959"/>
                </a:solidFill>
                <a:latin typeface="微软雅黑" panose="020B0503020204020204" pitchFamily="34" charset="-122"/>
                <a:ea typeface="微软雅黑" panose="020B0503020204020204" pitchFamily="34" charset="-122"/>
              </a:rPr>
              <a:t>和</a:t>
            </a:r>
            <a:r>
              <a:rPr lang="zh-CN" altLang="en-US" sz="2000" dirty="0">
                <a:solidFill>
                  <a:srgbClr val="1369B2"/>
                </a:solidFill>
                <a:latin typeface="微软雅黑" panose="020B0503020204020204" pitchFamily="34" charset="-122"/>
                <a:ea typeface="微软雅黑" panose="020B0503020204020204" pitchFamily="34" charset="-122"/>
              </a:rPr>
              <a:t>分桶抽样</a:t>
            </a:r>
            <a:r>
              <a:rPr lang="zh-CN" altLang="en-US" sz="2000" dirty="0">
                <a:solidFill>
                  <a:srgbClr val="595959"/>
                </a:solidFill>
                <a:latin typeface="微软雅黑" panose="020B0503020204020204" pitchFamily="34" charset="-122"/>
                <a:ea typeface="微软雅黑" panose="020B0503020204020204" pitchFamily="34" charset="-122"/>
              </a:rPr>
              <a:t>，具体介绍如下。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圆角矩形 36"/>
          <p:cNvSpPr/>
          <p:nvPr/>
        </p:nvSpPr>
        <p:spPr>
          <a:xfrm>
            <a:off x="1991207" y="2708131"/>
            <a:ext cx="3816330" cy="96406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字节样抽样</a:t>
            </a:r>
            <a:endParaRPr lang="zh-CN" altLang="en-US" sz="2000" dirty="0">
              <a:latin typeface="微软雅黑" panose="020B0503020204020204" pitchFamily="34" charset="-122"/>
              <a:ea typeface="微软雅黑" panose="020B0503020204020204" pitchFamily="34" charset="-122"/>
            </a:endParaRPr>
          </a:p>
        </p:txBody>
      </p:sp>
      <p:sp>
        <p:nvSpPr>
          <p:cNvPr id="12" name="圆角矩形 37"/>
          <p:cNvSpPr/>
          <p:nvPr/>
        </p:nvSpPr>
        <p:spPr>
          <a:xfrm>
            <a:off x="6239207" y="2708131"/>
            <a:ext cx="3816330" cy="96406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百分比抽样</a:t>
            </a:r>
            <a:endParaRPr lang="zh-CN" altLang="en-US" sz="2000" dirty="0">
              <a:latin typeface="微软雅黑" panose="020B0503020204020204" pitchFamily="34" charset="-122"/>
              <a:ea typeface="微软雅黑" panose="020B0503020204020204" pitchFamily="34" charset="-122"/>
            </a:endParaRPr>
          </a:p>
        </p:txBody>
      </p:sp>
      <p:sp>
        <p:nvSpPr>
          <p:cNvPr id="13" name="圆角矩形 38"/>
          <p:cNvSpPr/>
          <p:nvPr/>
        </p:nvSpPr>
        <p:spPr>
          <a:xfrm>
            <a:off x="1991207" y="4265733"/>
            <a:ext cx="3816330" cy="96406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行抽样</a:t>
            </a:r>
            <a:endParaRPr lang="zh-CN" altLang="en-US" sz="2000" dirty="0">
              <a:latin typeface="微软雅黑" panose="020B0503020204020204" pitchFamily="34" charset="-122"/>
              <a:ea typeface="微软雅黑" panose="020B0503020204020204" pitchFamily="34" charset="-122"/>
            </a:endParaRPr>
          </a:p>
        </p:txBody>
      </p:sp>
      <p:sp>
        <p:nvSpPr>
          <p:cNvPr id="14" name="圆角矩形 39"/>
          <p:cNvSpPr/>
          <p:nvPr/>
        </p:nvSpPr>
        <p:spPr>
          <a:xfrm>
            <a:off x="6239207" y="4265733"/>
            <a:ext cx="3816330" cy="96406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000" dirty="0">
                <a:latin typeface="微软雅黑" panose="020B0503020204020204" pitchFamily="34" charset="-122"/>
                <a:ea typeface="微软雅黑" panose="020B0503020204020204" pitchFamily="34" charset="-122"/>
              </a:rPr>
              <a:t>分桶抽样</a:t>
            </a:r>
            <a:endParaRPr lang="zh-CN" altLang="en-US" sz="2000" dirty="0">
              <a:latin typeface="微软雅黑" panose="020B0503020204020204" pitchFamily="34" charset="-122"/>
              <a:ea typeface="微软雅黑" panose="020B0503020204020204" pitchFamily="34" charset="-122"/>
            </a:endParaRPr>
          </a:p>
        </p:txBody>
      </p:sp>
      <p:sp>
        <p:nvSpPr>
          <p:cNvPr id="15" name="椭圆 14"/>
          <p:cNvSpPr/>
          <p:nvPr/>
        </p:nvSpPr>
        <p:spPr>
          <a:xfrm>
            <a:off x="5111228" y="3093815"/>
            <a:ext cx="1703979" cy="1703979"/>
          </a:xfrm>
          <a:prstGeom prst="ellipse">
            <a:avLst/>
          </a:prstGeom>
          <a:ln w="76200"/>
        </p:spPr>
        <p:style>
          <a:lnRef idx="3">
            <a:schemeClr val="lt1"/>
          </a:lnRef>
          <a:fillRef idx="1">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lnSpc>
                <a:spcPct val="150000"/>
              </a:lnSpc>
            </a:pPr>
            <a:r>
              <a:rPr lang="en-US" altLang="zh-CN" dirty="0">
                <a:latin typeface="微软雅黑" panose="020B0503020204020204" pitchFamily="34" charset="-122"/>
                <a:ea typeface="微软雅黑" panose="020B0503020204020204" pitchFamily="34" charset="-122"/>
              </a:rPr>
              <a:t>Hive</a:t>
            </a:r>
            <a:endParaRPr lang="en-US" altLang="zh-CN" dirty="0">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抽样</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511030" y="1917626"/>
            <a:ext cx="6805930" cy="3240360"/>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865725" y="2133650"/>
            <a:ext cx="6096539"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字节数抽样</a:t>
            </a:r>
            <a:r>
              <a:rPr lang="zh-CN" altLang="en-US" sz="2000" dirty="0">
                <a:solidFill>
                  <a:srgbClr val="595959"/>
                </a:solidFill>
                <a:latin typeface="微软雅黑" panose="020B0503020204020204" pitchFamily="34" charset="-122"/>
                <a:ea typeface="微软雅黑" panose="020B0503020204020204" pitchFamily="34" charset="-122"/>
              </a:rPr>
              <a:t>是一种基于</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1369B2"/>
                </a:solidFill>
                <a:latin typeface="微软雅黑" panose="020B0503020204020204" pitchFamily="34" charset="-122"/>
                <a:ea typeface="微软雅黑" panose="020B0503020204020204" pitchFamily="34" charset="-122"/>
              </a:rPr>
              <a:t>数据块</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Block</a:t>
            </a:r>
            <a:r>
              <a:rPr lang="zh-CN" altLang="en-US" sz="2000" dirty="0">
                <a:solidFill>
                  <a:srgbClr val="595959"/>
                </a:solidFill>
                <a:latin typeface="微软雅黑" panose="020B0503020204020204" pitchFamily="34" charset="-122"/>
                <a:ea typeface="微软雅黑" panose="020B0503020204020204" pitchFamily="34" charset="-122"/>
              </a:rPr>
              <a:t>）的抽样方式，用于从表中抽取不少于指定字节数的数据块集合。例如，若指定字节数为</a:t>
            </a:r>
            <a:r>
              <a:rPr lang="en-US" altLang="zh-CN" sz="2000" dirty="0">
                <a:solidFill>
                  <a:srgbClr val="595959"/>
                </a:solidFill>
                <a:latin typeface="微软雅黑" panose="020B0503020204020204" pitchFamily="34" charset="-122"/>
                <a:ea typeface="微软雅黑" panose="020B0503020204020204" pitchFamily="34" charset="-122"/>
              </a:rPr>
              <a:t>100MB</a:t>
            </a:r>
            <a:r>
              <a:rPr lang="zh-CN" altLang="en-US" sz="2000" dirty="0">
                <a:solidFill>
                  <a:srgbClr val="595959"/>
                </a:solidFill>
                <a:latin typeface="微软雅黑" panose="020B0503020204020204" pitchFamily="34" charset="-122"/>
                <a:ea typeface="微软雅黑" panose="020B0503020204020204" pitchFamily="34" charset="-122"/>
              </a:rPr>
              <a:t>，则</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会在表对应的数据文件中随机选取若干数据块，使其累计大小不小于</a:t>
            </a:r>
            <a:r>
              <a:rPr lang="en-US" altLang="zh-CN" sz="2000" dirty="0">
                <a:solidFill>
                  <a:srgbClr val="595959"/>
                </a:solidFill>
                <a:latin typeface="微软雅黑" panose="020B0503020204020204" pitchFamily="34" charset="-122"/>
                <a:ea typeface="微软雅黑" panose="020B0503020204020204" pitchFamily="34" charset="-122"/>
              </a:rPr>
              <a:t>100MB</a:t>
            </a:r>
            <a:r>
              <a:rPr lang="zh-CN" altLang="en-US" sz="2000" dirty="0">
                <a:solidFill>
                  <a:srgbClr val="595959"/>
                </a:solidFill>
                <a:latin typeface="微软雅黑" panose="020B0503020204020204" pitchFamily="34" charset="-122"/>
                <a:ea typeface="微软雅黑" panose="020B0503020204020204" pitchFamily="34" charset="-122"/>
              </a:rPr>
              <a:t>。由于样本单位是完整数据块，实际数据量可能大于指定字节数。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矩形 7"/>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188461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具体实现过程为，首先</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a:t>
            </a:r>
            <a:r>
              <a:rPr lang="zh-CN" altLang="en-US" sz="2000" dirty="0">
                <a:solidFill>
                  <a:srgbClr val="1369B2"/>
                </a:solidFill>
                <a:latin typeface="微软雅黑" panose="020B0503020204020204" pitchFamily="34" charset="-122"/>
                <a:ea typeface="微软雅黑" panose="020B0503020204020204" pitchFamily="34" charset="-122"/>
              </a:rPr>
              <a:t>统计目标表</a:t>
            </a:r>
            <a:r>
              <a:rPr lang="zh-CN" altLang="en-US" sz="2000" dirty="0">
                <a:solidFill>
                  <a:srgbClr val="595959"/>
                </a:solidFill>
                <a:latin typeface="微软雅黑" panose="020B0503020204020204" pitchFamily="34" charset="-122"/>
                <a:ea typeface="微软雅黑" panose="020B0503020204020204" pitchFamily="34" charset="-122"/>
              </a:rPr>
              <a:t>的数据总量，并根据设定的字节数推算出大致需要的数据块个数。然后，系统选择相应数量的数据块作为输入，以确保</a:t>
            </a:r>
            <a:r>
              <a:rPr lang="zh-CN" altLang="en-US" sz="2000" dirty="0">
                <a:solidFill>
                  <a:srgbClr val="1369B2"/>
                </a:solidFill>
                <a:latin typeface="微软雅黑" panose="020B0503020204020204" pitchFamily="34" charset="-122"/>
                <a:ea typeface="微软雅黑" panose="020B0503020204020204" pitchFamily="34" charset="-122"/>
              </a:rPr>
              <a:t>数据块的数据总量不低于指定的字节数</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3" y="1850050"/>
            <a:ext cx="9936422"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关于</a:t>
            </a:r>
            <a:r>
              <a:rPr lang="zh-CN" altLang="en-US" sz="2000" dirty="0">
                <a:solidFill>
                  <a:srgbClr val="1369B2"/>
                </a:solidFill>
                <a:latin typeface="微软雅黑" panose="020B0503020204020204" pitchFamily="34" charset="-122"/>
                <a:ea typeface="微软雅黑" panose="020B0503020204020204" pitchFamily="34" charset="-122"/>
              </a:rPr>
              <a:t>字节数抽样</a:t>
            </a:r>
            <a:r>
              <a:rPr lang="zh-CN" altLang="en-US" sz="2000" dirty="0">
                <a:solidFill>
                  <a:srgbClr val="595959"/>
                </a:solidFill>
                <a:latin typeface="微软雅黑" panose="020B0503020204020204" pitchFamily="34" charset="-122"/>
                <a:ea typeface="微软雅黑" panose="020B0503020204020204" pitchFamily="34" charset="-122"/>
              </a:rPr>
              <a:t>的语法格式如下。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矩形 5"/>
          <p:cNvSpPr/>
          <p:nvPr/>
        </p:nvSpPr>
        <p:spPr>
          <a:xfrm>
            <a:off x="1136398" y="2853731"/>
            <a:ext cx="7911136" cy="15121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406428" y="3069754"/>
            <a:ext cx="737107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TABLESAMPLE(size);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3" name="矩形 12"/>
          <p:cNvSpPr/>
          <p:nvPr/>
        </p:nvSpPr>
        <p:spPr>
          <a:xfrm>
            <a:off x="5663158" y="3556787"/>
            <a:ext cx="521945"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4" name="直接箭头连接符 13"/>
          <p:cNvCxnSpPr/>
          <p:nvPr/>
        </p:nvCxnSpPr>
        <p:spPr>
          <a:xfrm>
            <a:off x="6185103" y="3645818"/>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7"/>
          <p:cNvSpPr txBox="1"/>
          <p:nvPr/>
        </p:nvSpPr>
        <p:spPr>
          <a:xfrm>
            <a:off x="5447132" y="4401473"/>
            <a:ext cx="1872209"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用于指定目标字节数，并需带有单位</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16" name="矩形 15"/>
          <p:cNvSpPr/>
          <p:nvPr/>
        </p:nvSpPr>
        <p:spPr>
          <a:xfrm>
            <a:off x="5447134" y="4366896"/>
            <a:ext cx="1944216" cy="79109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接下来，演示如何通过字节数抽样的方式对数据库</a:t>
            </a:r>
            <a:r>
              <a:rPr lang="en-US" altLang="zh-CN" sz="2000" dirty="0">
                <a:solidFill>
                  <a:srgbClr val="1369B2"/>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中的分区表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实现抽样查询，具体内容如下。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887183"/>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为了确定字节数抽样时指定的字节数是否合理，可以先查看分区表</a:t>
            </a:r>
            <a:r>
              <a:rPr lang="en-US" altLang="zh-CN" sz="2000" dirty="0" err="1">
                <a:solidFill>
                  <a:srgbClr val="1369B2"/>
                </a:solidFill>
              </a:rPr>
              <a:t>sales_fact</a:t>
            </a:r>
            <a:r>
              <a:rPr lang="zh-CN" altLang="en-US" sz="2000" dirty="0">
                <a:solidFill>
                  <a:srgbClr val="595959"/>
                </a:solidFill>
              </a:rPr>
              <a:t>的完整信息，从而获取该分区表的数据总量，如图。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1"/>
          <a:stretch>
            <a:fillRect/>
          </a:stretch>
        </p:blipFill>
        <p:spPr>
          <a:xfrm>
            <a:off x="3214886" y="3247204"/>
            <a:ext cx="7848898" cy="227082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887183"/>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通过</a:t>
            </a:r>
            <a:r>
              <a:rPr lang="en-US" altLang="zh-CN" sz="2000" dirty="0">
                <a:solidFill>
                  <a:srgbClr val="595959"/>
                </a:solidFill>
              </a:rPr>
              <a:t>SET</a:t>
            </a:r>
            <a:r>
              <a:rPr lang="zh-CN" altLang="en-US" sz="2000" dirty="0">
                <a:solidFill>
                  <a:srgbClr val="595959"/>
                </a:solidFill>
              </a:rPr>
              <a:t>语句在当前会话中临时指定</a:t>
            </a:r>
            <a:r>
              <a:rPr lang="en-US" altLang="zh-CN" sz="2000" dirty="0" err="1">
                <a:solidFill>
                  <a:srgbClr val="595959"/>
                </a:solidFill>
              </a:rPr>
              <a:t>Tez</a:t>
            </a:r>
            <a:r>
              <a:rPr lang="zh-CN" altLang="en-US" sz="2000" dirty="0">
                <a:solidFill>
                  <a:srgbClr val="595959"/>
                </a:solidFill>
              </a:rPr>
              <a:t>使用的</a:t>
            </a:r>
            <a:r>
              <a:rPr lang="en-US" altLang="zh-CN" sz="2000" dirty="0" err="1">
                <a:solidFill>
                  <a:srgbClr val="1369B2"/>
                </a:solidFill>
              </a:rPr>
              <a:t>InputFormat</a:t>
            </a:r>
            <a:r>
              <a:rPr lang="zh-CN" altLang="en-US" sz="2000" dirty="0">
                <a:solidFill>
                  <a:srgbClr val="595959"/>
                </a:solidFill>
              </a:rPr>
              <a:t>实现类为</a:t>
            </a:r>
            <a:r>
              <a:rPr lang="en-US" altLang="zh-CN" sz="2000" dirty="0" err="1">
                <a:solidFill>
                  <a:srgbClr val="1369B2"/>
                </a:solidFill>
              </a:rPr>
              <a:t>org.apache.hadoop.hive.ql.io.CombineHiveInputFormat</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3142878" y="3211748"/>
            <a:ext cx="8208912" cy="18742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3412908" y="3427771"/>
            <a:ext cx="7371076" cy="1289905"/>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hive.tez.input.format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org.apache.hadoop.hive.ql.io.CombineHiveInputFormat</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3178882" y="3391575"/>
            <a:ext cx="8208912" cy="291853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03</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88808"/>
            <a:ext cx="885698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通过</a:t>
            </a:r>
            <a:r>
              <a:rPr lang="en-US" altLang="zh-CN" sz="2000" dirty="0">
                <a:solidFill>
                  <a:srgbClr val="595959"/>
                </a:solidFill>
              </a:rPr>
              <a:t>SET</a:t>
            </a:r>
            <a:r>
              <a:rPr lang="zh-CN" altLang="en-US" sz="2000" dirty="0">
                <a:solidFill>
                  <a:srgbClr val="595959"/>
                </a:solidFill>
              </a:rPr>
              <a:t>语句在当前会话中临时关闭自动触发</a:t>
            </a:r>
            <a:r>
              <a:rPr lang="en-US" altLang="zh-CN" sz="2000" dirty="0" err="1">
                <a:solidFill>
                  <a:srgbClr val="1369B2"/>
                </a:solidFill>
              </a:rPr>
              <a:t>FetchTask</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3430910" y="4077866"/>
            <a:ext cx="7488832" cy="1370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3718942" y="4483054"/>
            <a:ext cx="7371076" cy="458908"/>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hive.fetch.task.conversion</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=none;</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圆角 13"/>
          <p:cNvSpPr/>
          <p:nvPr/>
        </p:nvSpPr>
        <p:spPr>
          <a:xfrm>
            <a:off x="4216622" y="3141763"/>
            <a:ext cx="195059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4432646" y="3167949"/>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3178882" y="3391575"/>
            <a:ext cx="8208912" cy="291853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88808"/>
            <a:ext cx="8856984"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抽取分区表</a:t>
            </a:r>
            <a:r>
              <a:rPr lang="en-US" altLang="zh-CN" sz="2000" dirty="0" err="1">
                <a:solidFill>
                  <a:srgbClr val="1369B2"/>
                </a:solidFill>
              </a:rPr>
              <a:t>sales_fact</a:t>
            </a:r>
            <a:r>
              <a:rPr lang="zh-CN" altLang="en-US" sz="2000" dirty="0">
                <a:solidFill>
                  <a:srgbClr val="595959"/>
                </a:solidFill>
              </a:rPr>
              <a:t>中</a:t>
            </a:r>
            <a:r>
              <a:rPr lang="en-US" altLang="zh-CN" sz="2000" dirty="0">
                <a:solidFill>
                  <a:srgbClr val="595959"/>
                </a:solidFill>
              </a:rPr>
              <a:t>100</a:t>
            </a:r>
            <a:r>
              <a:rPr lang="zh-CN" altLang="en-US" sz="2000" dirty="0">
                <a:solidFill>
                  <a:srgbClr val="595959"/>
                </a:solidFill>
              </a:rPr>
              <a:t>字节的数据，并返回</a:t>
            </a:r>
            <a:r>
              <a:rPr lang="zh-CN" altLang="en-US" sz="2000" dirty="0">
                <a:solidFill>
                  <a:srgbClr val="1369B2"/>
                </a:solidFill>
              </a:rPr>
              <a:t>订单</a:t>
            </a:r>
            <a:r>
              <a:rPr lang="en-US" altLang="zh-CN" sz="2000" dirty="0">
                <a:solidFill>
                  <a:srgbClr val="1369B2"/>
                </a:solidFill>
              </a:rPr>
              <a:t>ID</a:t>
            </a:r>
            <a:r>
              <a:rPr lang="zh-CN" altLang="en-US" sz="2000" dirty="0">
                <a:solidFill>
                  <a:srgbClr val="595959"/>
                </a:solidFill>
              </a:rPr>
              <a:t>、</a:t>
            </a:r>
            <a:r>
              <a:rPr lang="zh-CN" altLang="en-US" sz="2000" dirty="0">
                <a:solidFill>
                  <a:srgbClr val="1369B2"/>
                </a:solidFill>
              </a:rPr>
              <a:t>年和月</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0" name="矩形 9"/>
          <p:cNvSpPr/>
          <p:nvPr/>
        </p:nvSpPr>
        <p:spPr>
          <a:xfrm>
            <a:off x="3430910" y="4077866"/>
            <a:ext cx="7488832" cy="1370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3718942" y="4293890"/>
            <a:ext cx="737107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order_id,year,month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chapter5.sales_fact TABLESAMPLE(100B);</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圆角 13"/>
          <p:cNvSpPr/>
          <p:nvPr/>
        </p:nvSpPr>
        <p:spPr>
          <a:xfrm>
            <a:off x="4216622" y="3141763"/>
            <a:ext cx="195059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4432646" y="3167949"/>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04</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88808"/>
            <a:ext cx="885698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1. </a:t>
            </a:r>
            <a:r>
              <a:rPr lang="zh-CN" altLang="en-US" sz="1800" dirty="0">
                <a:solidFill>
                  <a:srgbClr val="595959"/>
                </a:solidFill>
                <a:latin typeface="微软雅黑" panose="020B0503020204020204" pitchFamily="34" charset="-122"/>
                <a:ea typeface="微软雅黑" panose="020B0503020204020204" pitchFamily="34" charset="-122"/>
              </a:rPr>
              <a:t>字节数抽样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3214886" y="2965751"/>
            <a:ext cx="7356736" cy="262428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百分比抽样</a:t>
            </a:r>
            <a:r>
              <a:rPr lang="zh-CN" altLang="en-US" sz="2000" dirty="0">
                <a:solidFill>
                  <a:srgbClr val="595959"/>
                </a:solidFill>
                <a:latin typeface="微软雅黑" panose="020B0503020204020204" pitchFamily="34" charset="-122"/>
                <a:ea typeface="微软雅黑" panose="020B0503020204020204" pitchFamily="34" charset="-122"/>
              </a:rPr>
              <a:t>同样是一种</a:t>
            </a:r>
            <a:r>
              <a:rPr lang="zh-CN" altLang="en-US" sz="2000" dirty="0">
                <a:solidFill>
                  <a:srgbClr val="1369B2"/>
                </a:solidFill>
                <a:latin typeface="微软雅黑" panose="020B0503020204020204" pitchFamily="34" charset="-122"/>
                <a:ea typeface="微软雅黑" panose="020B0503020204020204" pitchFamily="34" charset="-122"/>
              </a:rPr>
              <a:t>基于</a:t>
            </a:r>
            <a:r>
              <a:rPr lang="en-US" altLang="zh-CN" sz="2000" dirty="0">
                <a:solidFill>
                  <a:srgbClr val="1369B2"/>
                </a:solidFill>
                <a:latin typeface="微软雅黑" panose="020B0503020204020204" pitchFamily="34" charset="-122"/>
                <a:ea typeface="微软雅黑" panose="020B0503020204020204" pitchFamily="34" charset="-122"/>
              </a:rPr>
              <a:t>HDFS</a:t>
            </a:r>
            <a:r>
              <a:rPr lang="zh-CN" altLang="en-US" sz="2000" dirty="0">
                <a:solidFill>
                  <a:srgbClr val="1369B2"/>
                </a:solidFill>
                <a:latin typeface="微软雅黑" panose="020B0503020204020204" pitchFamily="34" charset="-122"/>
                <a:ea typeface="微软雅黑" panose="020B0503020204020204" pitchFamily="34" charset="-122"/>
              </a:rPr>
              <a:t>数据块</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Block</a:t>
            </a:r>
            <a:r>
              <a:rPr lang="zh-CN" altLang="en-US" sz="2000" dirty="0">
                <a:solidFill>
                  <a:srgbClr val="595959"/>
                </a:solidFill>
                <a:latin typeface="微软雅黑" panose="020B0503020204020204" pitchFamily="34" charset="-122"/>
                <a:ea typeface="微软雅黑" panose="020B0503020204020204" pitchFamily="34" charset="-122"/>
              </a:rPr>
              <a:t>）的抽样方式，用于从表中抽取不少于指定比例的数据块集合。具体实现过程为，首先</a:t>
            </a:r>
            <a:r>
              <a:rPr lang="en-US" altLang="zh-CN" sz="2000" dirty="0">
                <a:solidFill>
                  <a:srgbClr val="595959"/>
                </a:solidFill>
                <a:latin typeface="微软雅黑" panose="020B0503020204020204" pitchFamily="34" charset="-122"/>
                <a:ea typeface="微软雅黑" panose="020B0503020204020204" pitchFamily="34" charset="-122"/>
              </a:rPr>
              <a:t>Hive</a:t>
            </a:r>
            <a:r>
              <a:rPr lang="zh-CN" altLang="en-US" sz="2000" dirty="0">
                <a:solidFill>
                  <a:srgbClr val="595959"/>
                </a:solidFill>
                <a:latin typeface="微软雅黑" panose="020B0503020204020204" pitchFamily="34" charset="-122"/>
                <a:ea typeface="微软雅黑" panose="020B0503020204020204" pitchFamily="34" charset="-122"/>
              </a:rPr>
              <a:t>会统计目标表的数据总量，并根据设定比例换算出需要抽取的大致字节数。然后，系统选择相应数量的数据块作为输入，以确保数据块的数据总量</a:t>
            </a:r>
            <a:r>
              <a:rPr lang="zh-CN" altLang="en-US" sz="2000" dirty="0">
                <a:solidFill>
                  <a:srgbClr val="1369B2"/>
                </a:solidFill>
                <a:latin typeface="微软雅黑" panose="020B0503020204020204" pitchFamily="34" charset="-122"/>
                <a:ea typeface="微软雅黑" panose="020B0503020204020204" pitchFamily="34" charset="-122"/>
              </a:rPr>
              <a:t>不低于字节数</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百分比抽样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1143690" y="3090970"/>
            <a:ext cx="9992076" cy="291853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8" name="1"/>
          <p:cNvSpPr txBox="1"/>
          <p:nvPr/>
        </p:nvSpPr>
        <p:spPr>
          <a:xfrm>
            <a:off x="1025842" y="1816849"/>
            <a:ext cx="3917236"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关于</a:t>
            </a:r>
            <a:r>
              <a:rPr lang="zh-CN" altLang="en-US" sz="2000" dirty="0">
                <a:solidFill>
                  <a:srgbClr val="1369B2"/>
                </a:solidFill>
              </a:rPr>
              <a:t>百分比抽样</a:t>
            </a:r>
            <a:r>
              <a:rPr lang="zh-CN" altLang="en-US" sz="2000" dirty="0">
                <a:solidFill>
                  <a:srgbClr val="595959"/>
                </a:solidFill>
              </a:rPr>
              <a:t>的语法格式如下。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1395718" y="3777261"/>
            <a:ext cx="7488832" cy="1370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1683750" y="3993285"/>
            <a:ext cx="737107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TABLESAMPLE(p PERCENT);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圆角 13"/>
          <p:cNvSpPr/>
          <p:nvPr/>
        </p:nvSpPr>
        <p:spPr>
          <a:xfrm>
            <a:off x="2181430" y="2841158"/>
            <a:ext cx="1609520"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2397454" y="2867344"/>
            <a:ext cx="124948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百分比抽样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矩形 16"/>
          <p:cNvSpPr/>
          <p:nvPr/>
        </p:nvSpPr>
        <p:spPr>
          <a:xfrm>
            <a:off x="5951190" y="4547005"/>
            <a:ext cx="216023"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8" name="直接箭头连接符 17"/>
          <p:cNvCxnSpPr/>
          <p:nvPr/>
        </p:nvCxnSpPr>
        <p:spPr>
          <a:xfrm>
            <a:off x="6167213" y="4653930"/>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7"/>
          <p:cNvSpPr txBox="1"/>
          <p:nvPr/>
        </p:nvSpPr>
        <p:spPr>
          <a:xfrm>
            <a:off x="5500354" y="5382334"/>
            <a:ext cx="1689240"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用于指定比例</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0" name="矩形 19"/>
          <p:cNvSpPr/>
          <p:nvPr/>
        </p:nvSpPr>
        <p:spPr>
          <a:xfrm>
            <a:off x="5500355" y="5347757"/>
            <a:ext cx="1530953" cy="5030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接下来，演示如何通过</a:t>
            </a:r>
            <a:r>
              <a:rPr lang="zh-CN" altLang="en-US" sz="2000" dirty="0">
                <a:solidFill>
                  <a:srgbClr val="1369B2"/>
                </a:solidFill>
                <a:latin typeface="微软雅黑" panose="020B0503020204020204" pitchFamily="34" charset="-122"/>
                <a:ea typeface="微软雅黑" panose="020B0503020204020204" pitchFamily="34" charset="-122"/>
              </a:rPr>
              <a:t>百分比抽样</a:t>
            </a:r>
            <a:r>
              <a:rPr lang="zh-CN" altLang="en-US" sz="2000" dirty="0">
                <a:solidFill>
                  <a:srgbClr val="595959"/>
                </a:solidFill>
                <a:latin typeface="微软雅黑" panose="020B0503020204020204" pitchFamily="34" charset="-122"/>
                <a:ea typeface="微软雅黑" panose="020B0503020204020204" pitchFamily="34" charset="-122"/>
              </a:rPr>
              <a:t>的方式对数据库</a:t>
            </a:r>
            <a:r>
              <a:rPr lang="en-US" altLang="zh-CN" sz="2000" dirty="0">
                <a:solidFill>
                  <a:srgbClr val="1369B2"/>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中的分区表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实现抽样查询，具体内容如下。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百分比抽样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88808"/>
            <a:ext cx="8856984" cy="1428211"/>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在当前会话中，通过</a:t>
            </a:r>
            <a:r>
              <a:rPr lang="en-US" altLang="zh-CN" sz="2000" dirty="0">
                <a:solidFill>
                  <a:srgbClr val="595959"/>
                </a:solidFill>
              </a:rPr>
              <a:t>SET</a:t>
            </a:r>
            <a:r>
              <a:rPr lang="zh-CN" altLang="en-US" sz="2000" dirty="0">
                <a:solidFill>
                  <a:srgbClr val="595959"/>
                </a:solidFill>
              </a:rPr>
              <a:t>语句临时指定</a:t>
            </a:r>
            <a:r>
              <a:rPr lang="en-US" altLang="zh-CN" sz="2000" dirty="0" err="1">
                <a:solidFill>
                  <a:srgbClr val="595959"/>
                </a:solidFill>
              </a:rPr>
              <a:t>Tez</a:t>
            </a:r>
            <a:r>
              <a:rPr lang="zh-CN" altLang="en-US" sz="2000" dirty="0">
                <a:solidFill>
                  <a:srgbClr val="595959"/>
                </a:solidFill>
              </a:rPr>
              <a:t>使用的</a:t>
            </a:r>
            <a:r>
              <a:rPr lang="en-US" altLang="zh-CN" sz="2000" dirty="0" err="1">
                <a:solidFill>
                  <a:srgbClr val="595959"/>
                </a:solidFill>
              </a:rPr>
              <a:t>InputFormat</a:t>
            </a:r>
            <a:r>
              <a:rPr lang="zh-CN" altLang="en-US" sz="2000" dirty="0">
                <a:solidFill>
                  <a:srgbClr val="595959"/>
                </a:solidFill>
              </a:rPr>
              <a:t>实现类为</a:t>
            </a:r>
            <a:r>
              <a:rPr lang="en-US" altLang="zh-CN" sz="2000" dirty="0" err="1">
                <a:solidFill>
                  <a:srgbClr val="1369B2"/>
                </a:solidFill>
              </a:rPr>
              <a:t>org.apache.hadoop.hive.ql.io.CombineHiveInputFormat</a:t>
            </a:r>
            <a:r>
              <a:rPr lang="zh-CN" altLang="en-US" sz="2000" dirty="0">
                <a:solidFill>
                  <a:srgbClr val="595959"/>
                </a:solidFill>
              </a:rPr>
              <a:t>，同时关闭</a:t>
            </a:r>
            <a:r>
              <a:rPr lang="zh-CN" altLang="en-US" sz="2000" dirty="0">
                <a:solidFill>
                  <a:srgbClr val="1369B2"/>
                </a:solidFill>
              </a:rPr>
              <a:t>自动触发</a:t>
            </a:r>
            <a:r>
              <a:rPr lang="en-US" altLang="zh-CN" sz="2000" dirty="0" err="1">
                <a:solidFill>
                  <a:srgbClr val="1369B2"/>
                </a:solidFill>
              </a:rPr>
              <a:t>FetchTask</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语句可参考前面对字节数抽样的演示操作。</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百分比抽样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stretch>
            <a:fillRect/>
          </a:stretch>
        </p:blipFill>
        <p:spPr>
          <a:xfrm>
            <a:off x="8615486" y="3717826"/>
            <a:ext cx="2736304" cy="271533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3178882" y="3391575"/>
            <a:ext cx="8208912" cy="2918539"/>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88808"/>
            <a:ext cx="8856984"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抽取分区表</a:t>
            </a:r>
            <a:r>
              <a:rPr lang="en-US" altLang="zh-CN" sz="2000" dirty="0" err="1">
                <a:solidFill>
                  <a:srgbClr val="1369B2"/>
                </a:solidFill>
              </a:rPr>
              <a:t>sales_fact</a:t>
            </a:r>
            <a:r>
              <a:rPr lang="zh-CN" altLang="en-US" sz="2000" dirty="0">
                <a:solidFill>
                  <a:srgbClr val="595959"/>
                </a:solidFill>
              </a:rPr>
              <a:t>中</a:t>
            </a:r>
            <a:r>
              <a:rPr lang="en-US" altLang="zh-CN" sz="2000" dirty="0">
                <a:solidFill>
                  <a:srgbClr val="1369B2"/>
                </a:solidFill>
              </a:rPr>
              <a:t>80%</a:t>
            </a:r>
            <a:r>
              <a:rPr lang="zh-CN" altLang="en-US" sz="2000" dirty="0">
                <a:solidFill>
                  <a:srgbClr val="595959"/>
                </a:solidFill>
              </a:rPr>
              <a:t>的数据，并返回</a:t>
            </a:r>
            <a:r>
              <a:rPr lang="zh-CN" altLang="en-US" sz="2000" dirty="0">
                <a:solidFill>
                  <a:srgbClr val="1369B2"/>
                </a:solidFill>
              </a:rPr>
              <a:t>订单</a:t>
            </a:r>
            <a:r>
              <a:rPr lang="en-US" altLang="zh-CN" sz="2000" dirty="0">
                <a:solidFill>
                  <a:srgbClr val="1369B2"/>
                </a:solidFill>
              </a:rPr>
              <a:t>ID</a:t>
            </a:r>
            <a:r>
              <a:rPr lang="zh-CN" altLang="en-US" sz="2000" dirty="0">
                <a:solidFill>
                  <a:srgbClr val="595959"/>
                </a:solidFill>
              </a:rPr>
              <a:t>、</a:t>
            </a:r>
            <a:r>
              <a:rPr lang="zh-CN" altLang="en-US" sz="2000" dirty="0">
                <a:solidFill>
                  <a:srgbClr val="1369B2"/>
                </a:solidFill>
              </a:rPr>
              <a:t>年和月</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3430910" y="4147852"/>
            <a:ext cx="7488832" cy="1370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3718942" y="4363876"/>
            <a:ext cx="737107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order_id,year,month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 TABLESAMPLE(80 PERCENT);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圆角 13"/>
          <p:cNvSpPr/>
          <p:nvPr/>
        </p:nvSpPr>
        <p:spPr>
          <a:xfrm>
            <a:off x="4216622" y="3141763"/>
            <a:ext cx="1950592"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4432646" y="3167949"/>
            <a:ext cx="1662560"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en-US" altLang="zh-CN" sz="2000" b="1" dirty="0">
                <a:solidFill>
                  <a:schemeClr val="bg1"/>
                </a:solidFill>
                <a:latin typeface="微软雅黑" panose="020B0503020204020204" pitchFamily="34" charset="-122"/>
                <a:ea typeface="微软雅黑" panose="020B0503020204020204" pitchFamily="34" charset="-122"/>
              </a:rPr>
              <a:t>HiveQL</a:t>
            </a:r>
            <a:r>
              <a:rPr lang="zh-CN" altLang="en-US" sz="2000" b="1" dirty="0">
                <a:solidFill>
                  <a:schemeClr val="bg1"/>
                </a:solidFill>
                <a:latin typeface="微软雅黑" panose="020B0503020204020204" pitchFamily="34" charset="-122"/>
                <a:ea typeface="微软雅黑" panose="020B0503020204020204" pitchFamily="34" charset="-122"/>
              </a:rPr>
              <a:t>语句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百分比抽样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980109"/>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115848"/>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988808"/>
            <a:ext cx="8856984"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2. </a:t>
            </a:r>
            <a:r>
              <a:rPr lang="zh-CN" altLang="en-US" sz="1800" dirty="0">
                <a:solidFill>
                  <a:srgbClr val="595959"/>
                </a:solidFill>
                <a:latin typeface="微软雅黑" panose="020B0503020204020204" pitchFamily="34" charset="-122"/>
                <a:ea typeface="微软雅黑" panose="020B0503020204020204" pitchFamily="34" charset="-122"/>
              </a:rPr>
              <a:t>百分比抽样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stretch>
            <a:fillRect/>
          </a:stretch>
        </p:blipFill>
        <p:spPr>
          <a:xfrm>
            <a:off x="3142878" y="2774599"/>
            <a:ext cx="6264696" cy="385924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总结小人"/>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75330" y="974715"/>
            <a:ext cx="3375660" cy="5479415"/>
          </a:xfrm>
          <a:prstGeom prst="rect">
            <a:avLst/>
          </a:prstGeom>
          <a:noFill/>
          <a:ln>
            <a:noFill/>
          </a:ln>
          <a:effectLst>
            <a:softEdge rad="317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圆角矩形标注 15"/>
          <p:cNvSpPr/>
          <p:nvPr/>
        </p:nvSpPr>
        <p:spPr bwMode="auto">
          <a:xfrm>
            <a:off x="4511030" y="1917626"/>
            <a:ext cx="6805930" cy="3240360"/>
          </a:xfrm>
          <a:prstGeom prst="wedgeRoundRectCallout">
            <a:avLst>
              <a:gd name="adj1" fmla="val -56508"/>
              <a:gd name="adj2" fmla="val 16982"/>
              <a:gd name="adj3" fmla="val 16667"/>
            </a:avLst>
          </a:prstGeom>
          <a:noFill/>
          <a:ln w="19050" cap="flat" cmpd="sng" algn="ctr">
            <a:solidFill>
              <a:schemeClr val="bg1">
                <a:lumMod val="8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文本框 1"/>
          <p:cNvSpPr txBox="1"/>
          <p:nvPr/>
        </p:nvSpPr>
        <p:spPr>
          <a:xfrm>
            <a:off x="4865725" y="2133650"/>
            <a:ext cx="6096539" cy="2807948"/>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1369B2"/>
                </a:solidFill>
                <a:latin typeface="微软雅黑" panose="020B0503020204020204" pitchFamily="34" charset="-122"/>
                <a:ea typeface="微软雅黑" panose="020B0503020204020204" pitchFamily="34" charset="-122"/>
              </a:rPr>
              <a:t>行抽样</a:t>
            </a:r>
            <a:r>
              <a:rPr lang="zh-CN" altLang="en-US" sz="2000" dirty="0">
                <a:solidFill>
                  <a:srgbClr val="595959"/>
                </a:solidFill>
                <a:latin typeface="微软雅黑" panose="020B0503020204020204" pitchFamily="34" charset="-122"/>
                <a:ea typeface="微软雅黑" panose="020B0503020204020204" pitchFamily="34" charset="-122"/>
              </a:rPr>
              <a:t>是一种基于</a:t>
            </a:r>
            <a:r>
              <a:rPr lang="zh-CN" altLang="en-US" sz="2000" dirty="0">
                <a:solidFill>
                  <a:srgbClr val="1369B2"/>
                </a:solidFill>
                <a:latin typeface="微软雅黑" panose="020B0503020204020204" pitchFamily="34" charset="-122"/>
                <a:ea typeface="微软雅黑" panose="020B0503020204020204" pitchFamily="34" charset="-122"/>
              </a:rPr>
              <a:t>分片</a:t>
            </a:r>
            <a:r>
              <a:rPr lang="zh-CN" altLang="en-US" sz="2000" dirty="0">
                <a:solidFill>
                  <a:srgbClr val="595959"/>
                </a:solidFill>
                <a:latin typeface="微软雅黑" panose="020B0503020204020204" pitchFamily="34" charset="-122"/>
                <a:ea typeface="微软雅黑" panose="020B0503020204020204" pitchFamily="34" charset="-122"/>
              </a:rPr>
              <a:t>（</a:t>
            </a:r>
            <a:r>
              <a:rPr lang="en-US" altLang="zh-CN" sz="2000" dirty="0">
                <a:solidFill>
                  <a:srgbClr val="595959"/>
                </a:solidFill>
                <a:latin typeface="微软雅黑" panose="020B0503020204020204" pitchFamily="34" charset="-122"/>
                <a:ea typeface="微软雅黑" panose="020B0503020204020204" pitchFamily="34" charset="-122"/>
              </a:rPr>
              <a:t>Split</a:t>
            </a:r>
            <a:r>
              <a:rPr lang="zh-CN" altLang="en-US" sz="2000" dirty="0">
                <a:solidFill>
                  <a:srgbClr val="595959"/>
                </a:solidFill>
                <a:latin typeface="微软雅黑" panose="020B0503020204020204" pitchFamily="34" charset="-122"/>
                <a:ea typeface="微软雅黑" panose="020B0503020204020204" pitchFamily="34" charset="-122"/>
              </a:rPr>
              <a:t>）的抽样方式，用于从每个分片中抽取</a:t>
            </a:r>
            <a:r>
              <a:rPr lang="zh-CN" altLang="en-US" sz="2000" dirty="0">
                <a:solidFill>
                  <a:srgbClr val="1369B2"/>
                </a:solidFill>
                <a:latin typeface="微软雅黑" panose="020B0503020204020204" pitchFamily="34" charset="-122"/>
                <a:ea typeface="微软雅黑" panose="020B0503020204020204" pitchFamily="34" charset="-122"/>
              </a:rPr>
              <a:t>指定数量的行</a:t>
            </a:r>
            <a:r>
              <a:rPr lang="zh-CN" altLang="en-US" sz="2000" dirty="0">
                <a:solidFill>
                  <a:srgbClr val="595959"/>
                </a:solidFill>
                <a:latin typeface="微软雅黑" panose="020B0503020204020204" pitchFamily="34" charset="-122"/>
                <a:ea typeface="微软雅黑" panose="020B0503020204020204" pitchFamily="34" charset="-122"/>
              </a:rPr>
              <a:t>。分片是执行引擎在读取表文件时逻辑上划分任务的</a:t>
            </a:r>
            <a:r>
              <a:rPr lang="zh-CN" altLang="en-US" sz="2000" dirty="0">
                <a:solidFill>
                  <a:srgbClr val="1369B2"/>
                </a:solidFill>
                <a:latin typeface="微软雅黑" panose="020B0503020204020204" pitchFamily="34" charset="-122"/>
                <a:ea typeface="微软雅黑" panose="020B0503020204020204" pitchFamily="34" charset="-122"/>
              </a:rPr>
              <a:t>基本单元</a:t>
            </a:r>
            <a:r>
              <a:rPr lang="zh-CN" altLang="en-US" sz="2000" dirty="0">
                <a:solidFill>
                  <a:srgbClr val="595959"/>
                </a:solidFill>
                <a:latin typeface="微软雅黑" panose="020B0503020204020204" pitchFamily="34" charset="-122"/>
                <a:ea typeface="微软雅黑" panose="020B0503020204020204" pitchFamily="34" charset="-122"/>
              </a:rPr>
              <a:t>。默认情况下，分片大小接近 </a:t>
            </a:r>
            <a:r>
              <a:rPr lang="en-US" altLang="zh-CN" sz="2000" dirty="0">
                <a:solidFill>
                  <a:srgbClr val="595959"/>
                </a:solidFill>
                <a:latin typeface="微软雅黑" panose="020B0503020204020204" pitchFamily="34" charset="-122"/>
                <a:ea typeface="微软雅黑" panose="020B0503020204020204" pitchFamily="34" charset="-122"/>
              </a:rPr>
              <a:t>HDFS </a:t>
            </a:r>
            <a:r>
              <a:rPr lang="zh-CN" altLang="en-US" sz="2000" dirty="0">
                <a:solidFill>
                  <a:srgbClr val="595959"/>
                </a:solidFill>
                <a:latin typeface="微软雅黑" panose="020B0503020204020204" pitchFamily="34" charset="-122"/>
                <a:ea typeface="微软雅黑" panose="020B0503020204020204" pitchFamily="34" charset="-122"/>
              </a:rPr>
              <a:t>数据块的大小（默认</a:t>
            </a:r>
            <a:r>
              <a:rPr lang="en-US" altLang="zh-CN" sz="2000" dirty="0">
                <a:solidFill>
                  <a:srgbClr val="595959"/>
                </a:solidFill>
                <a:latin typeface="微软雅黑" panose="020B0503020204020204" pitchFamily="34" charset="-122"/>
                <a:ea typeface="微软雅黑" panose="020B0503020204020204" pitchFamily="34" charset="-122"/>
              </a:rPr>
              <a:t>128 MB</a:t>
            </a:r>
            <a:r>
              <a:rPr lang="zh-CN" altLang="en-US" sz="2000" dirty="0">
                <a:solidFill>
                  <a:srgbClr val="595959"/>
                </a:solidFill>
                <a:latin typeface="微软雅黑" panose="020B0503020204020204" pitchFamily="34" charset="-122"/>
                <a:ea typeface="微软雅黑" panose="020B0503020204020204" pitchFamily="34" charset="-122"/>
              </a:rPr>
              <a:t>）。当文件小于</a:t>
            </a:r>
            <a:r>
              <a:rPr lang="en-US" altLang="zh-CN" sz="2000" dirty="0">
                <a:solidFill>
                  <a:srgbClr val="595959"/>
                </a:solidFill>
                <a:latin typeface="微软雅黑" panose="020B0503020204020204" pitchFamily="34" charset="-122"/>
                <a:ea typeface="微软雅黑" panose="020B0503020204020204" pitchFamily="34" charset="-122"/>
              </a:rPr>
              <a:t>128MB</a:t>
            </a:r>
            <a:r>
              <a:rPr lang="zh-CN" altLang="en-US" sz="2000" dirty="0">
                <a:solidFill>
                  <a:srgbClr val="595959"/>
                </a:solidFill>
                <a:latin typeface="微软雅黑" panose="020B0503020204020204" pitchFamily="34" charset="-122"/>
                <a:ea typeface="微软雅黑" panose="020B0503020204020204" pitchFamily="34" charset="-122"/>
              </a:rPr>
              <a:t>时，会生成一个</a:t>
            </a:r>
            <a:r>
              <a:rPr lang="en-US" altLang="zh-CN" sz="2000" dirty="0">
                <a:solidFill>
                  <a:srgbClr val="595959"/>
                </a:solidFill>
                <a:latin typeface="微软雅黑" panose="020B0503020204020204" pitchFamily="34" charset="-122"/>
                <a:ea typeface="微软雅黑" panose="020B0503020204020204" pitchFamily="34" charset="-122"/>
              </a:rPr>
              <a:t>Split</a:t>
            </a:r>
            <a:r>
              <a:rPr lang="zh-CN" altLang="en-US" sz="2000" dirty="0">
                <a:solidFill>
                  <a:srgbClr val="595959"/>
                </a:solidFill>
                <a:latin typeface="微软雅黑" panose="020B0503020204020204" pitchFamily="34" charset="-122"/>
                <a:ea typeface="微软雅黑" panose="020B0503020204020204" pitchFamily="34" charset="-122"/>
              </a:rPr>
              <a:t>。当文件大于</a:t>
            </a:r>
            <a:r>
              <a:rPr lang="en-US" altLang="zh-CN" sz="2000" dirty="0">
                <a:solidFill>
                  <a:srgbClr val="595959"/>
                </a:solidFill>
                <a:latin typeface="微软雅黑" panose="020B0503020204020204" pitchFamily="34" charset="-122"/>
                <a:ea typeface="微软雅黑" panose="020B0503020204020204" pitchFamily="34" charset="-122"/>
              </a:rPr>
              <a:t>128MB</a:t>
            </a:r>
            <a:r>
              <a:rPr lang="zh-CN" altLang="en-US" sz="2000" dirty="0">
                <a:solidFill>
                  <a:srgbClr val="595959"/>
                </a:solidFill>
                <a:latin typeface="微软雅黑" panose="020B0503020204020204" pitchFamily="34" charset="-122"/>
                <a:ea typeface="微软雅黑" panose="020B0503020204020204" pitchFamily="34" charset="-122"/>
              </a:rPr>
              <a:t>时，会根据文件大小被划分为多个</a:t>
            </a:r>
            <a:r>
              <a:rPr lang="en-US" altLang="zh-CN" sz="2000" dirty="0">
                <a:solidFill>
                  <a:srgbClr val="595959"/>
                </a:solidFill>
                <a:latin typeface="微软雅黑" panose="020B0503020204020204" pitchFamily="34" charset="-122"/>
                <a:ea typeface="微软雅黑" panose="020B0503020204020204" pitchFamily="34" charset="-122"/>
              </a:rPr>
              <a:t>Split</a:t>
            </a:r>
            <a:r>
              <a:rPr lang="zh-CN" altLang="en-US" sz="2000" dirty="0">
                <a:solidFill>
                  <a:srgbClr val="595959"/>
                </a:solidFill>
                <a:latin typeface="微软雅黑" panose="020B0503020204020204" pitchFamily="34" charset="-122"/>
                <a:ea typeface="微软雅黑" panose="020B0503020204020204" pitchFamily="34" charset="-122"/>
              </a:rPr>
              <a:t>。</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行抽样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1270670" y="2853730"/>
            <a:ext cx="9721080" cy="3600400"/>
          </a:xfrm>
          <a:prstGeom prst="roundRect">
            <a:avLst/>
          </a:prstGeom>
          <a:solidFill>
            <a:srgbClr val="F5F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8" name="1"/>
          <p:cNvSpPr txBox="1"/>
          <p:nvPr/>
        </p:nvSpPr>
        <p:spPr>
          <a:xfrm>
            <a:off x="1025842" y="1653097"/>
            <a:ext cx="10253940"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关于</a:t>
            </a:r>
            <a:r>
              <a:rPr lang="zh-CN" altLang="en-US" sz="2000" dirty="0">
                <a:solidFill>
                  <a:srgbClr val="1369B2"/>
                </a:solidFill>
              </a:rPr>
              <a:t>行抽样</a:t>
            </a:r>
            <a:r>
              <a:rPr lang="zh-CN" altLang="en-US" sz="2000" dirty="0">
                <a:solidFill>
                  <a:srgbClr val="595959"/>
                </a:solidFill>
              </a:rPr>
              <a:t>的语法格式如下。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1522698" y="3610007"/>
            <a:ext cx="8748972" cy="1370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1" name="矩形 10"/>
          <p:cNvSpPr/>
          <p:nvPr/>
        </p:nvSpPr>
        <p:spPr>
          <a:xfrm>
            <a:off x="1810730" y="3826031"/>
            <a:ext cx="737107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TABLESAMPLE(n ROWS);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4" name="矩形: 圆角 13"/>
          <p:cNvSpPr/>
          <p:nvPr/>
        </p:nvSpPr>
        <p:spPr>
          <a:xfrm>
            <a:off x="2308410" y="2603918"/>
            <a:ext cx="1626556" cy="499624"/>
          </a:xfrm>
          <a:prstGeom prst="roundRect">
            <a:avLst/>
          </a:prstGeom>
          <a:solidFill>
            <a:srgbClr val="1369B2"/>
          </a:solidFill>
          <a:ln>
            <a:solidFill>
              <a:srgbClr val="F5F8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15" name="文本框 28"/>
          <p:cNvSpPr txBox="1"/>
          <p:nvPr/>
        </p:nvSpPr>
        <p:spPr>
          <a:xfrm>
            <a:off x="2524434" y="2630104"/>
            <a:ext cx="1266516" cy="400110"/>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语法格式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行抽样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7" name="矩形 16"/>
          <p:cNvSpPr/>
          <p:nvPr/>
        </p:nvSpPr>
        <p:spPr>
          <a:xfrm>
            <a:off x="6074305" y="4330624"/>
            <a:ext cx="164917"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18" name="直接箭头连接符 17"/>
          <p:cNvCxnSpPr/>
          <p:nvPr/>
        </p:nvCxnSpPr>
        <p:spPr>
          <a:xfrm flipV="1">
            <a:off x="6239222" y="4077866"/>
            <a:ext cx="0" cy="44673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文本框 7"/>
          <p:cNvSpPr txBox="1"/>
          <p:nvPr/>
        </p:nvSpPr>
        <p:spPr>
          <a:xfrm>
            <a:off x="6227894" y="3607682"/>
            <a:ext cx="1689240"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用于指定行数</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0" name="矩形 19"/>
          <p:cNvSpPr/>
          <p:nvPr/>
        </p:nvSpPr>
        <p:spPr>
          <a:xfrm>
            <a:off x="6227895" y="3573105"/>
            <a:ext cx="1689236" cy="5030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1" name="圆角矩形标注 9"/>
          <p:cNvSpPr/>
          <p:nvPr/>
        </p:nvSpPr>
        <p:spPr bwMode="auto">
          <a:xfrm>
            <a:off x="2407729" y="5234629"/>
            <a:ext cx="7374954" cy="1202164"/>
          </a:xfrm>
          <a:prstGeom prst="wedgeRoundRectCallout">
            <a:avLst>
              <a:gd name="adj1" fmla="val 21381"/>
              <a:gd name="adj2" fmla="val -63342"/>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defRPr/>
            </a:pP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需要注意的是，若行抽样通过</a:t>
            </a:r>
            <a:r>
              <a:rPr lang="en-US" altLang="zh-CN" sz="1600" kern="0" dirty="0" err="1">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FetchTask</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执行，则无论是分区表还是非分区表都仅会从全表返回前两行数据。</a:t>
            </a:r>
            <a:endParaRPr kumimoji="0"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142295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接下来，演示如何通过行抽样的方式对数据库</a:t>
            </a:r>
            <a:r>
              <a:rPr lang="en-US" altLang="zh-CN" sz="2000" dirty="0">
                <a:solidFill>
                  <a:srgbClr val="1369B2"/>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中的分区表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实现抽样查询，具体内容如下。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行抽样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94845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084192"/>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01</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855527"/>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在当前会话中，关闭自动触发</a:t>
            </a:r>
            <a:r>
              <a:rPr lang="en-US" altLang="zh-CN" sz="2000" dirty="0" err="1">
                <a:solidFill>
                  <a:srgbClr val="1369B2"/>
                </a:solidFill>
              </a:rPr>
              <a:t>FetchTask</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语句可参考前面对字节数抽样的演示操作。</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行抽样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4" name="圆角矩形 8"/>
          <p:cNvSpPr/>
          <p:nvPr/>
        </p:nvSpPr>
        <p:spPr>
          <a:xfrm>
            <a:off x="1043272" y="3232640"/>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15" name="文本框 10"/>
          <p:cNvSpPr txBox="1"/>
          <p:nvPr/>
        </p:nvSpPr>
        <p:spPr>
          <a:xfrm flipH="1">
            <a:off x="1132384" y="3368379"/>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16" name="1"/>
          <p:cNvSpPr txBox="1"/>
          <p:nvPr/>
        </p:nvSpPr>
        <p:spPr>
          <a:xfrm>
            <a:off x="2998862" y="3187678"/>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抽取</a:t>
            </a:r>
            <a:r>
              <a:rPr lang="zh-CN" altLang="en-US" sz="2000" dirty="0">
                <a:solidFill>
                  <a:srgbClr val="1369B2"/>
                </a:solidFill>
              </a:rPr>
              <a:t>分区表</a:t>
            </a:r>
            <a:r>
              <a:rPr lang="en-US" altLang="zh-CN" sz="2000" dirty="0" err="1">
                <a:solidFill>
                  <a:srgbClr val="1369B2"/>
                </a:solidFill>
              </a:rPr>
              <a:t>sales_fact</a:t>
            </a:r>
            <a:r>
              <a:rPr lang="zh-CN" altLang="en-US" sz="2000" dirty="0">
                <a:solidFill>
                  <a:srgbClr val="595959"/>
                </a:solidFill>
              </a:rPr>
              <a:t>两行数据，并返回</a:t>
            </a:r>
            <a:r>
              <a:rPr lang="zh-CN" altLang="en-US" sz="2000" dirty="0">
                <a:solidFill>
                  <a:srgbClr val="1369B2"/>
                </a:solidFill>
              </a:rPr>
              <a:t>订单</a:t>
            </a:r>
            <a:r>
              <a:rPr lang="en-US" altLang="zh-CN" sz="2000" dirty="0">
                <a:solidFill>
                  <a:srgbClr val="1369B2"/>
                </a:solidFill>
              </a:rPr>
              <a:t>ID</a:t>
            </a:r>
            <a:r>
              <a:rPr lang="zh-CN" altLang="en-US" sz="2000" dirty="0">
                <a:solidFill>
                  <a:srgbClr val="595959"/>
                </a:solidFill>
              </a:rPr>
              <a:t>、</a:t>
            </a:r>
            <a:r>
              <a:rPr lang="zh-CN" altLang="en-US" sz="2000" dirty="0">
                <a:solidFill>
                  <a:srgbClr val="1369B2"/>
                </a:solidFill>
              </a:rPr>
              <a:t>年和月</a:t>
            </a:r>
            <a:r>
              <a:rPr lang="zh-CN" altLang="en-US" sz="2000" dirty="0">
                <a:solidFill>
                  <a:srgbClr val="595959"/>
                </a:solidFill>
              </a:rPr>
              <a:t>，具体</a:t>
            </a:r>
            <a:r>
              <a:rPr lang="en-US" altLang="zh-CN" sz="2000" dirty="0">
                <a:solidFill>
                  <a:srgbClr val="595959"/>
                </a:solidFill>
              </a:rPr>
              <a:t>HiveQL</a:t>
            </a:r>
            <a:r>
              <a:rPr lang="zh-CN" altLang="en-US" sz="2000" dirty="0">
                <a:solidFill>
                  <a:srgbClr val="595959"/>
                </a:solidFill>
              </a:rPr>
              <a:t>语句如下。</a:t>
            </a:r>
            <a:endParaRPr lang="zh-CN" altLang="en-US" sz="2000" dirty="0">
              <a:solidFill>
                <a:srgbClr val="595959"/>
              </a:solidFill>
            </a:endParaRPr>
          </a:p>
        </p:txBody>
      </p:sp>
      <p:sp>
        <p:nvSpPr>
          <p:cNvPr id="17" name="矩形 16"/>
          <p:cNvSpPr/>
          <p:nvPr/>
        </p:nvSpPr>
        <p:spPr>
          <a:xfrm>
            <a:off x="3070870" y="4435884"/>
            <a:ext cx="8280920" cy="13701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3358902" y="4643619"/>
            <a:ext cx="7371076"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order_id,year,month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 TABLESAMPLE(2 ROWS);</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8"/>
          <p:cNvSpPr/>
          <p:nvPr/>
        </p:nvSpPr>
        <p:spPr>
          <a:xfrm>
            <a:off x="1043272" y="1948453"/>
            <a:ext cx="1747943" cy="773218"/>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olidFill>
                <a:schemeClr val="bg1"/>
              </a:solidFill>
              <a:sym typeface="+mn-ea"/>
            </a:endParaRPr>
          </a:p>
        </p:txBody>
      </p:sp>
      <p:sp>
        <p:nvSpPr>
          <p:cNvPr id="7" name="文本框 10"/>
          <p:cNvSpPr txBox="1"/>
          <p:nvPr/>
        </p:nvSpPr>
        <p:spPr>
          <a:xfrm flipH="1">
            <a:off x="1132384" y="2084192"/>
            <a:ext cx="1624965" cy="523220"/>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rPr>
              <a:t>STEP  02</a:t>
            </a:r>
            <a:endParaRPr lang="en-US" altLang="zh-CN" sz="2800" dirty="0">
              <a:solidFill>
                <a:schemeClr val="bg1"/>
              </a:solidFill>
              <a:latin typeface="Impact" panose="020B0806030902050204" charset="0"/>
              <a:ea typeface="微软雅黑" panose="020B0503020204020204" pitchFamily="34" charset="-122"/>
              <a:sym typeface="Arial" panose="020B0604020202020204" pitchFamily="34" charset="0"/>
            </a:endParaRPr>
          </a:p>
        </p:txBody>
      </p:sp>
      <p:sp>
        <p:nvSpPr>
          <p:cNvPr id="8" name="1"/>
          <p:cNvSpPr txBox="1"/>
          <p:nvPr/>
        </p:nvSpPr>
        <p:spPr>
          <a:xfrm>
            <a:off x="2998862" y="1855527"/>
            <a:ext cx="8568952" cy="966547"/>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使用</a:t>
            </a:r>
            <a:r>
              <a:rPr lang="en-US" altLang="zh-CN" sz="2000" dirty="0" err="1">
                <a:solidFill>
                  <a:srgbClr val="1369B2"/>
                </a:solidFill>
              </a:rPr>
              <a:t>InputFormat</a:t>
            </a:r>
            <a:r>
              <a:rPr lang="zh-CN" altLang="en-US" sz="2000" dirty="0">
                <a:solidFill>
                  <a:srgbClr val="595959"/>
                </a:solidFill>
              </a:rPr>
              <a:t>实现类为</a:t>
            </a:r>
            <a:r>
              <a:rPr lang="en-US" altLang="zh-CN" sz="2000" dirty="0" err="1">
                <a:solidFill>
                  <a:srgbClr val="1369B2"/>
                </a:solidFill>
              </a:rPr>
              <a:t>org.apache.hadoop.hive.ql.io.HiveInputFormat</a:t>
            </a:r>
            <a:r>
              <a:rPr lang="zh-CN" altLang="en-US" sz="2000" dirty="0">
                <a:solidFill>
                  <a:srgbClr val="595959"/>
                </a:solidFill>
              </a:rPr>
              <a:t>时，上述语句执行完成后的效果如图。</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3. </a:t>
            </a:r>
            <a:r>
              <a:rPr lang="zh-CN" altLang="en-US" sz="1800" dirty="0">
                <a:solidFill>
                  <a:srgbClr val="595959"/>
                </a:solidFill>
                <a:latin typeface="微软雅黑" panose="020B0503020204020204" pitchFamily="34" charset="-122"/>
                <a:ea typeface="微软雅黑" panose="020B0503020204020204" pitchFamily="34" charset="-122"/>
              </a:rPr>
              <a:t>行抽样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3142878" y="3069754"/>
            <a:ext cx="8136904" cy="331184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5087094" y="1989634"/>
            <a:ext cx="5927055" cy="2346283"/>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分桶抽样是一种基于分桶的抽样方式。其基本原理是将数据随机分配到预定义数量的桶（</a:t>
            </a:r>
            <a:r>
              <a:rPr lang="en-US" altLang="zh-CN" sz="2000" dirty="0">
                <a:solidFill>
                  <a:srgbClr val="595959"/>
                </a:solidFill>
                <a:latin typeface="微软雅黑" panose="020B0503020204020204" pitchFamily="34" charset="-122"/>
                <a:ea typeface="微软雅黑" panose="020B0503020204020204" pitchFamily="34" charset="-122"/>
              </a:rPr>
              <a:t>Bucket</a:t>
            </a:r>
            <a:r>
              <a:rPr lang="zh-CN" altLang="en-US" sz="2000" dirty="0">
                <a:solidFill>
                  <a:srgbClr val="595959"/>
                </a:solidFill>
                <a:latin typeface="微软雅黑" panose="020B0503020204020204" pitchFamily="34" charset="-122"/>
                <a:ea typeface="微软雅黑" panose="020B0503020204020204" pitchFamily="34" charset="-122"/>
              </a:rPr>
              <a:t>）中，每个桶</a:t>
            </a:r>
            <a:r>
              <a:rPr lang="zh-CN" altLang="en-US" sz="2000" dirty="0">
                <a:solidFill>
                  <a:srgbClr val="1369B2"/>
                </a:solidFill>
                <a:latin typeface="微软雅黑" panose="020B0503020204020204" pitchFamily="34" charset="-122"/>
                <a:ea typeface="微软雅黑" panose="020B0503020204020204" pitchFamily="34" charset="-122"/>
              </a:rPr>
              <a:t>按顺序编号</a:t>
            </a:r>
            <a:r>
              <a:rPr lang="zh-CN" altLang="en-US" sz="2000" dirty="0">
                <a:solidFill>
                  <a:srgbClr val="595959"/>
                </a:solidFill>
                <a:latin typeface="微软雅黑" panose="020B0503020204020204" pitchFamily="34" charset="-122"/>
                <a:ea typeface="微软雅黑" panose="020B0503020204020204" pitchFamily="34" charset="-122"/>
              </a:rPr>
              <a:t>，起始值为</a:t>
            </a:r>
            <a:r>
              <a:rPr lang="en-US" altLang="zh-CN" sz="2000" dirty="0">
                <a:solidFill>
                  <a:srgbClr val="1369B2"/>
                </a:solidFill>
                <a:latin typeface="微软雅黑" panose="020B0503020204020204" pitchFamily="34" charset="-122"/>
                <a:ea typeface="微软雅黑" panose="020B0503020204020204" pitchFamily="34" charset="-122"/>
              </a:rPr>
              <a:t>1</a:t>
            </a:r>
            <a:r>
              <a:rPr lang="zh-CN" altLang="en-US" sz="2000" dirty="0">
                <a:solidFill>
                  <a:srgbClr val="595959"/>
                </a:solidFill>
                <a:latin typeface="微软雅黑" panose="020B0503020204020204" pitchFamily="34" charset="-122"/>
                <a:ea typeface="微软雅黑" panose="020B0503020204020204" pitchFamily="34" charset="-122"/>
              </a:rPr>
              <a:t>，</a:t>
            </a:r>
            <a:r>
              <a:rPr lang="zh-CN" altLang="en-US" sz="2000" dirty="0">
                <a:solidFill>
                  <a:srgbClr val="1369B2"/>
                </a:solidFill>
                <a:latin typeface="微软雅黑" panose="020B0503020204020204" pitchFamily="34" charset="-122"/>
                <a:ea typeface="微软雅黑" panose="020B0503020204020204" pitchFamily="34" charset="-122"/>
              </a:rPr>
              <a:t>依次递增</a:t>
            </a:r>
            <a:r>
              <a:rPr lang="zh-CN" altLang="en-US" sz="2000" dirty="0">
                <a:solidFill>
                  <a:srgbClr val="595959"/>
                </a:solidFill>
                <a:latin typeface="微软雅黑" panose="020B0503020204020204" pitchFamily="34" charset="-122"/>
                <a:ea typeface="微软雅黑" panose="020B0503020204020204" pitchFamily="34" charset="-122"/>
              </a:rPr>
              <a:t>。抽样时只选择指定编号的桶，并返回该桶内的全部数据作为样本。</a:t>
            </a:r>
            <a:endParaRPr lang="zh-CN" altLang="en-US" sz="2000" dirty="0">
              <a:solidFill>
                <a:srgbClr val="595959"/>
              </a:solidFill>
              <a:latin typeface="微软雅黑" panose="020B0503020204020204" pitchFamily="34" charset="-122"/>
              <a:ea typeface="微软雅黑" panose="020B0503020204020204" pitchFamily="34" charset="-122"/>
            </a:endParaRPr>
          </a:p>
        </p:txBody>
      </p:sp>
      <p:pic>
        <p:nvPicPr>
          <p:cNvPr id="11"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82638" y="1773610"/>
            <a:ext cx="3657600" cy="39433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zh-CN" altLang="en-US" sz="1800" dirty="0">
                <a:solidFill>
                  <a:srgbClr val="595959"/>
                </a:solidFill>
                <a:latin typeface="微软雅黑" panose="020B0503020204020204" pitchFamily="34" charset="-122"/>
                <a:ea typeface="微软雅黑" panose="020B0503020204020204" pitchFamily="34" charset="-122"/>
              </a:rPr>
              <a:t>分桶抽样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
          <p:cNvSpPr txBox="1"/>
          <p:nvPr/>
        </p:nvSpPr>
        <p:spPr>
          <a:xfrm>
            <a:off x="1025842" y="1855527"/>
            <a:ext cx="5201283" cy="504882"/>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457200">
              <a:lnSpc>
                <a:spcPct val="150000"/>
              </a:lnSpc>
              <a:defRPr/>
            </a:pPr>
            <a:r>
              <a:rPr lang="zh-CN" altLang="en-US" sz="2000" dirty="0">
                <a:solidFill>
                  <a:srgbClr val="595959"/>
                </a:solidFill>
              </a:rPr>
              <a:t>关于</a:t>
            </a:r>
            <a:r>
              <a:rPr lang="zh-CN" altLang="en-US" sz="2000" dirty="0">
                <a:solidFill>
                  <a:srgbClr val="1369B2"/>
                </a:solidFill>
              </a:rPr>
              <a:t>分桶抽样</a:t>
            </a:r>
            <a:r>
              <a:rPr lang="zh-CN" altLang="en-US" sz="2000" dirty="0">
                <a:solidFill>
                  <a:srgbClr val="595959"/>
                </a:solidFill>
              </a:rPr>
              <a:t>的语法格式如下。</a:t>
            </a:r>
            <a:endParaRPr lang="zh-CN" altLang="en-US" sz="2000" dirty="0">
              <a:solidFill>
                <a:srgbClr val="595959"/>
              </a:solidFill>
            </a:endParaRPr>
          </a:p>
        </p:txBody>
      </p:sp>
      <p:sp>
        <p:nvSpPr>
          <p:cNvPr id="9"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7" name="矩形 16"/>
          <p:cNvSpPr/>
          <p:nvPr/>
        </p:nvSpPr>
        <p:spPr>
          <a:xfrm>
            <a:off x="1163964" y="2853730"/>
            <a:ext cx="10115817" cy="17281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8" name="矩形 17"/>
          <p:cNvSpPr/>
          <p:nvPr/>
        </p:nvSpPr>
        <p:spPr>
          <a:xfrm>
            <a:off x="1451996" y="3203459"/>
            <a:ext cx="8963689"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select_expr,select_expr</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db_name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table_name</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TABLESAMPLE(BUCKET x OUT OF y [ON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bucket_col</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矩形 12"/>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zh-CN" altLang="en-US" sz="1800" dirty="0">
                <a:solidFill>
                  <a:srgbClr val="595959"/>
                </a:solidFill>
                <a:latin typeface="微软雅黑" panose="020B0503020204020204" pitchFamily="34" charset="-122"/>
                <a:ea typeface="微软雅黑" panose="020B0503020204020204" pitchFamily="34" charset="-122"/>
              </a:rPr>
              <a:t>分桶抽样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19" name="矩形 18"/>
          <p:cNvSpPr/>
          <p:nvPr/>
        </p:nvSpPr>
        <p:spPr>
          <a:xfrm>
            <a:off x="6599262" y="3683132"/>
            <a:ext cx="224143"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0" name="直接箭头连接符 19"/>
          <p:cNvCxnSpPr/>
          <p:nvPr/>
        </p:nvCxnSpPr>
        <p:spPr>
          <a:xfrm>
            <a:off x="6823407" y="3877109"/>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5591150" y="4616499"/>
            <a:ext cx="1956314" cy="372025"/>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用于指定桶的编号</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2" name="矩形 21"/>
          <p:cNvSpPr/>
          <p:nvPr/>
        </p:nvSpPr>
        <p:spPr>
          <a:xfrm>
            <a:off x="5591150" y="4581922"/>
            <a:ext cx="1812291" cy="50305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3" name="矩形 22"/>
          <p:cNvSpPr/>
          <p:nvPr/>
        </p:nvSpPr>
        <p:spPr>
          <a:xfrm>
            <a:off x="7751390" y="3683132"/>
            <a:ext cx="224143"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4" name="直接箭头连接符 23"/>
          <p:cNvCxnSpPr/>
          <p:nvPr/>
        </p:nvCxnSpPr>
        <p:spPr>
          <a:xfrm>
            <a:off x="7975533" y="3937324"/>
            <a:ext cx="0" cy="679175"/>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文本框 7"/>
          <p:cNvSpPr txBox="1"/>
          <p:nvPr/>
        </p:nvSpPr>
        <p:spPr>
          <a:xfrm>
            <a:off x="7607374" y="4619162"/>
            <a:ext cx="1956314"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用于指定逻辑分桶的数量</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6" name="矩形 25"/>
          <p:cNvSpPr/>
          <p:nvPr/>
        </p:nvSpPr>
        <p:spPr>
          <a:xfrm>
            <a:off x="7607374" y="4584585"/>
            <a:ext cx="1956314" cy="7143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
        <p:nvSpPr>
          <p:cNvPr id="27" name="矩形 26"/>
          <p:cNvSpPr/>
          <p:nvPr/>
        </p:nvSpPr>
        <p:spPr>
          <a:xfrm>
            <a:off x="8019522" y="3683132"/>
            <a:ext cx="451947" cy="38737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cxnSp>
        <p:nvCxnSpPr>
          <p:cNvPr id="28" name="直接箭头连接符 27"/>
          <p:cNvCxnSpPr/>
          <p:nvPr/>
        </p:nvCxnSpPr>
        <p:spPr>
          <a:xfrm flipV="1">
            <a:off x="8471469" y="3157029"/>
            <a:ext cx="0" cy="72008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文本框 7"/>
          <p:cNvSpPr txBox="1"/>
          <p:nvPr/>
        </p:nvSpPr>
        <p:spPr>
          <a:xfrm>
            <a:off x="7751390" y="2459007"/>
            <a:ext cx="1956314" cy="679801"/>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25000"/>
              </a:lnSpc>
            </a:pPr>
            <a:r>
              <a:rPr lang="zh-CN" altLang="en-US" sz="1600" dirty="0">
                <a:solidFill>
                  <a:srgbClr val="FF0000"/>
                </a:solidFill>
                <a:latin typeface="微软雅黑" panose="020B0503020204020204" pitchFamily="34" charset="-122"/>
                <a:ea typeface="微软雅黑" panose="020B0503020204020204" pitchFamily="34" charset="-122"/>
              </a:rPr>
              <a:t>用于显式指定分桶字段</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30" name="矩形 29"/>
          <p:cNvSpPr/>
          <p:nvPr/>
        </p:nvSpPr>
        <p:spPr>
          <a:xfrm>
            <a:off x="7751390" y="2424430"/>
            <a:ext cx="1956314" cy="71437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1989634"/>
            <a:ext cx="9988307" cy="961289"/>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接下来，演示如何通过分桶抽样的方式对</a:t>
            </a:r>
            <a:r>
              <a:rPr lang="zh-CN" altLang="en-US" sz="2000" dirty="0">
                <a:solidFill>
                  <a:srgbClr val="1369B2"/>
                </a:solidFill>
                <a:latin typeface="微软雅黑" panose="020B0503020204020204" pitchFamily="34" charset="-122"/>
                <a:ea typeface="微软雅黑" panose="020B0503020204020204" pitchFamily="34" charset="-122"/>
              </a:rPr>
              <a:t>数据库</a:t>
            </a:r>
            <a:r>
              <a:rPr lang="en-US" altLang="zh-CN" sz="2000" dirty="0">
                <a:solidFill>
                  <a:srgbClr val="1369B2"/>
                </a:solidFill>
                <a:latin typeface="微软雅黑" panose="020B0503020204020204" pitchFamily="34" charset="-122"/>
                <a:ea typeface="微软雅黑" panose="020B0503020204020204" pitchFamily="34" charset="-122"/>
              </a:rPr>
              <a:t>chapter5</a:t>
            </a:r>
            <a:r>
              <a:rPr lang="zh-CN" altLang="en-US" sz="2000" dirty="0">
                <a:solidFill>
                  <a:srgbClr val="595959"/>
                </a:solidFill>
                <a:latin typeface="微软雅黑" panose="020B0503020204020204" pitchFamily="34" charset="-122"/>
                <a:ea typeface="微软雅黑" panose="020B0503020204020204" pitchFamily="34" charset="-122"/>
              </a:rPr>
              <a:t>中的分区表</a:t>
            </a:r>
            <a:r>
              <a:rPr lang="en-US" altLang="zh-CN" sz="2000" dirty="0" err="1">
                <a:solidFill>
                  <a:srgbClr val="1369B2"/>
                </a:solidFill>
                <a:latin typeface="微软雅黑" panose="020B0503020204020204" pitchFamily="34" charset="-122"/>
                <a:ea typeface="微软雅黑" panose="020B0503020204020204" pitchFamily="34" charset="-122"/>
              </a:rPr>
              <a:t>sales_fact</a:t>
            </a:r>
            <a:r>
              <a:rPr lang="zh-CN" altLang="en-US" sz="2000" dirty="0">
                <a:solidFill>
                  <a:srgbClr val="595959"/>
                </a:solidFill>
                <a:latin typeface="微软雅黑" panose="020B0503020204020204" pitchFamily="34" charset="-122"/>
                <a:ea typeface="微软雅黑" panose="020B0503020204020204" pitchFamily="34" charset="-122"/>
              </a:rPr>
              <a:t>实现抽样查询，具体内容如下。</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zh-CN" altLang="en-US" sz="1800" dirty="0">
                <a:solidFill>
                  <a:srgbClr val="595959"/>
                </a:solidFill>
                <a:latin typeface="微软雅黑" panose="020B0503020204020204" pitchFamily="34" charset="-122"/>
                <a:ea typeface="微软雅黑" panose="020B0503020204020204" pitchFamily="34" charset="-122"/>
              </a:rPr>
              <a:t>分桶抽样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sp>
        <p:nvSpPr>
          <p:cNvPr id="8" name="矩形 7"/>
          <p:cNvSpPr/>
          <p:nvPr/>
        </p:nvSpPr>
        <p:spPr>
          <a:xfrm>
            <a:off x="1163965" y="3413339"/>
            <a:ext cx="10115817" cy="17281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9" name="矩形 8"/>
          <p:cNvSpPr/>
          <p:nvPr/>
        </p:nvSpPr>
        <p:spPr>
          <a:xfrm>
            <a:off x="1451997" y="3763068"/>
            <a:ext cx="8963689"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dirty="0" err="1">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order_id,year,month</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FROM chapter5.sales_fact TABLESAMPLE(BUCKET 2 OUT OF 3 ON category);</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1"/>
          <p:cNvSpPr txBox="1"/>
          <p:nvPr/>
        </p:nvSpPr>
        <p:spPr>
          <a:xfrm>
            <a:off x="1025842" y="1989634"/>
            <a:ext cx="9988307" cy="499624"/>
          </a:xfrm>
          <a:prstGeom prst="rect">
            <a:avLst/>
          </a:prstGeom>
          <a:noFill/>
        </p:spPr>
        <p:txBody>
          <a:bodyPr wrap="square"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rPr>
              <a:t>上述语句执行完成后的效果如图。</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25842" y="859665"/>
            <a:ext cx="3283891" cy="6327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en-US" altLang="zh-CN" sz="1800" dirty="0">
                <a:solidFill>
                  <a:srgbClr val="595959"/>
                </a:solidFill>
                <a:latin typeface="微软雅黑" panose="020B0503020204020204" pitchFamily="34" charset="-122"/>
                <a:ea typeface="微软雅黑" panose="020B0503020204020204" pitchFamily="34" charset="-122"/>
              </a:rPr>
              <a:t>4. </a:t>
            </a:r>
            <a:r>
              <a:rPr lang="zh-CN" altLang="en-US" sz="1800" dirty="0">
                <a:solidFill>
                  <a:srgbClr val="595959"/>
                </a:solidFill>
                <a:latin typeface="微软雅黑" panose="020B0503020204020204" pitchFamily="34" charset="-122"/>
                <a:ea typeface="微软雅黑" panose="020B0503020204020204" pitchFamily="34" charset="-122"/>
              </a:rPr>
              <a:t>分桶抽样</a:t>
            </a:r>
            <a:endParaRPr lang="zh-CN" altLang="en-US" sz="1800" dirty="0">
              <a:solidFill>
                <a:srgbClr val="595959"/>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1143690" y="2845161"/>
            <a:ext cx="8407900" cy="297609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187220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1618228"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随机抽样</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384190"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4571919"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1004330" y="2349674"/>
            <a:ext cx="10563483" cy="1422954"/>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除了</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内置的四种抽样方式外，还可以在查询语句中利用</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DISTRIBUTE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SORT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子句结合</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RAND()</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，并配合</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LIMIT</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实现随机抽取。该方式是先将目标表的数据随机分发到不同任务中，再在每个任务内进行</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随机排序</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，最后从结果集中返回前</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N</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条记录。</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pic>
        <p:nvPicPr>
          <p:cNvPr id="9" name="图片 8"/>
          <p:cNvPicPr>
            <a:picLocks noChangeAspect="1"/>
          </p:cNvPicPr>
          <p:nvPr/>
        </p:nvPicPr>
        <p:blipFill>
          <a:blip r:embed="rId3"/>
          <a:stretch>
            <a:fillRect/>
          </a:stretch>
        </p:blipFill>
        <p:spPr>
          <a:xfrm>
            <a:off x="8903518" y="3763187"/>
            <a:ext cx="2952328" cy="2929705"/>
          </a:xfrm>
          <a:prstGeom prst="rect">
            <a:avLst/>
          </a:prstGeom>
          <a:noFill/>
          <a:ln>
            <a:noFill/>
          </a:ln>
        </p:spPr>
      </p:pic>
      <p:sp>
        <p:nvSpPr>
          <p:cNvPr id="11"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187220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1618228"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随机抽样</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384190"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4571919"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1004330" y="2349674"/>
            <a:ext cx="10563483" cy="961289"/>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例如，对数据库</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chapter5</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中的分区表</a:t>
            </a:r>
            <a:r>
              <a:rPr lang="en-US" altLang="zh-CN" sz="2000" dirty="0" err="1">
                <a:solidFill>
                  <a:srgbClr val="1369B2"/>
                </a:solidFill>
                <a:latin typeface="微软雅黑" panose="020B0503020204020204" pitchFamily="34" charset="-122"/>
                <a:ea typeface="微软雅黑" panose="020B0503020204020204" pitchFamily="34" charset="-122"/>
                <a:cs typeface="+mn-ea"/>
                <a:sym typeface="+mn-lt"/>
              </a:rPr>
              <a:t>sales_fact</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执行随机抽取，并限制结果集返回前</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5</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条记录，具体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163965" y="3501802"/>
            <a:ext cx="10115817" cy="17281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1451997" y="3851531"/>
            <a:ext cx="8963689"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a:t>
            </a:r>
            <a:r>
              <a:rPr lang="en-US" altLang="zh-CN" sz="180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 FROM </a:t>
            </a: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chapter5.sales_fact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DISTRIBUTE BY RAND() SORT BY RAND() LIMIT 5;</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3" name="圆角矩形标注 9"/>
          <p:cNvSpPr/>
          <p:nvPr/>
        </p:nvSpPr>
        <p:spPr bwMode="auto">
          <a:xfrm>
            <a:off x="2134766" y="5404244"/>
            <a:ext cx="7374954" cy="1202164"/>
          </a:xfrm>
          <a:prstGeom prst="wedgeRoundRectCallout">
            <a:avLst>
              <a:gd name="adj1" fmla="val 21381"/>
              <a:gd name="adj2" fmla="val -63342"/>
              <a:gd name="adj3" fmla="val 16667"/>
            </a:avLst>
          </a:prstGeom>
          <a:solidFill>
            <a:srgbClr val="A3D3FF"/>
          </a:solidFill>
          <a:ln w="2857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lvl="0">
              <a:lnSpc>
                <a:spcPct val="150000"/>
              </a:lnSpc>
              <a:defRPr/>
            </a:pP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DISTRIBUTE BY</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子句和</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SORT BY</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子句不能用</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CLUSTER BY</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子句代替。同时，</a:t>
            </a:r>
            <a:r>
              <a:rPr lang="en-US" altLang="zh-CN"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LIMIT</a:t>
            </a:r>
            <a:r>
              <a:rPr lang="zh-CN" altLang="en-US" sz="1600" kern="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子句是必须的，不可省略。</a:t>
            </a:r>
            <a:endParaRPr kumimoji="0" lang="zh-CN" altLang="en-US" sz="16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形 22" descr="讲故事"/>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85054" y="1131585"/>
            <a:ext cx="1016001" cy="1016001"/>
          </a:xfrm>
          <a:prstGeom prst="rect">
            <a:avLst/>
          </a:prstGeom>
        </p:spPr>
      </p:pic>
      <p:sp>
        <p:nvSpPr>
          <p:cNvPr id="31" name="矩形 30"/>
          <p:cNvSpPr/>
          <p:nvPr/>
        </p:nvSpPr>
        <p:spPr>
          <a:xfrm>
            <a:off x="2422799" y="1341562"/>
            <a:ext cx="187220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2" name="文本框 25"/>
          <p:cNvSpPr txBox="1"/>
          <p:nvPr/>
        </p:nvSpPr>
        <p:spPr>
          <a:xfrm>
            <a:off x="2532762" y="1440599"/>
            <a:ext cx="1618228"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rPr>
              <a:t>随机抽样</a:t>
            </a:r>
            <a:endParaRPr lang="zh-CN" altLang="en-US" sz="2400" dirty="0">
              <a:solidFill>
                <a:schemeClr val="bg1"/>
              </a:solidFill>
              <a:latin typeface="Arial" panose="020B0604020202020204" pitchFamily="34" charset="0"/>
              <a:ea typeface="思源黑体 CN Regular" panose="020B0500000000000000" pitchFamily="34" charset="-122"/>
              <a:sym typeface="Arial" panose="020B0604020202020204" pitchFamily="34" charset="0"/>
            </a:endParaRPr>
          </a:p>
        </p:txBody>
      </p:sp>
      <p:sp>
        <p:nvSpPr>
          <p:cNvPr id="33" name="矩形 32"/>
          <p:cNvSpPr/>
          <p:nvPr/>
        </p:nvSpPr>
        <p:spPr>
          <a:xfrm>
            <a:off x="4384190"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4" name="矩形 33"/>
          <p:cNvSpPr/>
          <p:nvPr/>
        </p:nvSpPr>
        <p:spPr>
          <a:xfrm>
            <a:off x="4571919" y="1341562"/>
            <a:ext cx="83127" cy="6705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pitchFamily="34" charset="0"/>
              <a:ea typeface="思源黑体 CN Regular" panose="020B0500000000000000" pitchFamily="34" charset="-122"/>
              <a:sym typeface="Arial" panose="020B0604020202020204" pitchFamily="34" charset="0"/>
            </a:endParaRPr>
          </a:p>
        </p:txBody>
      </p:sp>
      <p:sp>
        <p:nvSpPr>
          <p:cNvPr id="35" name="原创设计师QQ598969553          _4"/>
          <p:cNvSpPr/>
          <p:nvPr/>
        </p:nvSpPr>
        <p:spPr>
          <a:xfrm>
            <a:off x="1004330" y="2349674"/>
            <a:ext cx="10563483" cy="2346283"/>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在执行随机抽样时，还可以通过为</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RAND()</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指定整数作为种子，使结果集具有可复现性。当种子值保持不变时，每次执行都会返回相同的结果。</a:t>
            </a:r>
            <a:endParaRPr lang="zh-CN" altLang="en-US" sz="2000" dirty="0">
              <a:solidFill>
                <a:srgbClr val="595959"/>
              </a:solidFill>
              <a:latin typeface="微软雅黑" panose="020B0503020204020204" pitchFamily="34" charset="-122"/>
              <a:ea typeface="微软雅黑" panose="020B0503020204020204" pitchFamily="34" charset="-122"/>
              <a:cs typeface="+mn-ea"/>
              <a:sym typeface="+mn-lt"/>
            </a:endParaRPr>
          </a:p>
          <a:p>
            <a:pPr algn="just">
              <a:lnSpc>
                <a:spcPct val="150000"/>
              </a:lnSpc>
            </a:pP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例如，对数据库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chapter5</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中的分区表</a:t>
            </a:r>
            <a:r>
              <a:rPr lang="en-US" altLang="zh-CN" sz="2000" dirty="0" err="1">
                <a:solidFill>
                  <a:srgbClr val="595959"/>
                </a:solidFill>
                <a:latin typeface="微软雅黑" panose="020B0503020204020204" pitchFamily="34" charset="-122"/>
                <a:ea typeface="微软雅黑" panose="020B0503020204020204" pitchFamily="34" charset="-122"/>
                <a:cs typeface="+mn-ea"/>
                <a:sym typeface="+mn-lt"/>
              </a:rPr>
              <a:t>sales_fact</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执行随机抽取，分别为</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DISTRIBUTE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SORT BY</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子句中的</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RAND()</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函数</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设定种子为</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2</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和</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3</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，并限制结果集返回</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前</a:t>
            </a:r>
            <a:r>
              <a:rPr lang="en-US" altLang="zh-CN" sz="2000" dirty="0">
                <a:solidFill>
                  <a:srgbClr val="1369B2"/>
                </a:solidFill>
                <a:latin typeface="微软雅黑" panose="020B0503020204020204" pitchFamily="34" charset="-122"/>
                <a:ea typeface="微软雅黑" panose="020B0503020204020204" pitchFamily="34" charset="-122"/>
                <a:cs typeface="+mn-ea"/>
                <a:sym typeface="+mn-lt"/>
              </a:rPr>
              <a:t>5</a:t>
            </a:r>
            <a:r>
              <a:rPr lang="zh-CN" altLang="en-US" sz="2000" dirty="0">
                <a:solidFill>
                  <a:srgbClr val="1369B2"/>
                </a:solidFill>
                <a:latin typeface="微软雅黑" panose="020B0503020204020204" pitchFamily="34" charset="-122"/>
                <a:ea typeface="微软雅黑" panose="020B0503020204020204" pitchFamily="34" charset="-122"/>
                <a:cs typeface="+mn-ea"/>
                <a:sym typeface="+mn-lt"/>
              </a:rPr>
              <a:t>条记录</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，具体</a:t>
            </a:r>
            <a:r>
              <a:rPr lang="en-US" altLang="zh-CN" sz="2000" dirty="0">
                <a:solidFill>
                  <a:srgbClr val="595959"/>
                </a:solidFill>
                <a:latin typeface="微软雅黑" panose="020B0503020204020204" pitchFamily="34" charset="-122"/>
                <a:ea typeface="微软雅黑" panose="020B0503020204020204" pitchFamily="34" charset="-122"/>
                <a:cs typeface="+mn-ea"/>
                <a:sym typeface="+mn-lt"/>
              </a:rPr>
              <a:t>HiveQL</a:t>
            </a:r>
            <a:r>
              <a:rPr lang="zh-CN" altLang="en-US" sz="2000" dirty="0">
                <a:solidFill>
                  <a:srgbClr val="595959"/>
                </a:solidFill>
                <a:latin typeface="微软雅黑" panose="020B0503020204020204" pitchFamily="34" charset="-122"/>
                <a:ea typeface="微软雅黑" panose="020B0503020204020204" pitchFamily="34" charset="-122"/>
                <a:cs typeface="+mn-ea"/>
                <a:sym typeface="+mn-lt"/>
              </a:rPr>
              <a:t>语句如下。</a:t>
            </a:r>
            <a:endParaRPr lang="en-US" altLang="zh-CN" sz="2000"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0" name="Title 1"/>
          <p:cNvSpPr txBox="1"/>
          <p:nvPr/>
        </p:nvSpPr>
        <p:spPr>
          <a:xfrm>
            <a:off x="1143690" y="266995"/>
            <a:ext cx="5201283"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5.8  </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任务：执行抽样查询</a:t>
            </a:r>
            <a:endParaRPr lang="zh-CN" altLang="en-US"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11" name="矩形 10"/>
          <p:cNvSpPr/>
          <p:nvPr/>
        </p:nvSpPr>
        <p:spPr>
          <a:xfrm>
            <a:off x="1163965" y="4869954"/>
            <a:ext cx="10115817" cy="15841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defRPr/>
            </a:pPr>
            <a:endParaRPr lang="zh-CN" altLang="en-US" sz="3200">
              <a:solidFill>
                <a:schemeClr val="tx1"/>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
        <p:nvSpPr>
          <p:cNvPr id="12" name="矩形 11"/>
          <p:cNvSpPr/>
          <p:nvPr/>
        </p:nvSpPr>
        <p:spPr>
          <a:xfrm>
            <a:off x="1451997" y="5219683"/>
            <a:ext cx="8963689" cy="874407"/>
          </a:xfrm>
          <a:prstGeom prst="rect">
            <a:avLst/>
          </a:prstGeom>
        </p:spPr>
        <p:txBody>
          <a:bodyPr wrap="square">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SELECT * from chapter5.sales_fact </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a:p>
            <a:pPr>
              <a:lnSpc>
                <a:spcPct val="150000"/>
              </a:lnSpc>
              <a:defRPr/>
            </a:pPr>
            <a:r>
              <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rPr>
              <a:t>DISTRIBUTE BY RAND() SORT BY RAND() LIMIT 5;</a:t>
            </a:r>
            <a:endParaRPr lang="en-US" altLang="zh-CN" sz="1800" dirty="0">
              <a:solidFill>
                <a:srgbClr val="595959"/>
              </a:solidFill>
              <a:latin typeface="微软雅黑" panose="020B0503020204020204" pitchFamily="34" charset="-122"/>
              <a:ea typeface="微软雅黑" panose="020B0503020204020204" pitchFamily="34" charset="-122"/>
              <a:cs typeface="Courier New" panose="02070309020205020404" pitchFamily="49"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en-US" altLang="zh-CN" sz="2400" b="1" dirty="0">
                <a:solidFill>
                  <a:srgbClr val="595959"/>
                </a:solidFill>
                <a:latin typeface="微软雅黑" panose="020B0503020204020204" pitchFamily="34" charset="-122"/>
                <a:ea typeface="微软雅黑" panose="020B0503020204020204" pitchFamily="34" charset="-122"/>
                <a:cs typeface="+mn-ea"/>
                <a:sym typeface="+mn-lt"/>
              </a:rPr>
              <a:t>AI</a:t>
            </a: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助学</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3076403"/>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58594" y="2637706"/>
            <a:ext cx="9109012" cy="1792286"/>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学完本单元后，我已经初步掌握了</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中数据查询的基本方法。然而，在面对实际分析需求时，仍可能难以判断查询语句应如何组织，筛选、分组、排序、合并、连接和抽样等操作应如何配合使用。此时，可以</a:t>
            </a:r>
            <a:r>
              <a:rPr lang="zh-CN" altLang="en-US" sz="2000" dirty="0">
                <a:solidFill>
                  <a:srgbClr val="1369B2"/>
                </a:solidFill>
                <a:latin typeface="微软雅黑" panose="020B0503020204020204" pitchFamily="34" charset="-122"/>
                <a:ea typeface="微软雅黑" panose="020B0503020204020204" pitchFamily="34" charset="-122"/>
                <a:sym typeface="+mn-lt"/>
              </a:rPr>
              <a:t>借助</a:t>
            </a:r>
            <a:r>
              <a:rPr lang="en-US" altLang="zh-CN" sz="2000" dirty="0">
                <a:solidFill>
                  <a:srgbClr val="1369B2"/>
                </a:solidFill>
                <a:latin typeface="微软雅黑" panose="020B0503020204020204" pitchFamily="34" charset="-122"/>
                <a:ea typeface="微软雅黑" panose="020B0503020204020204" pitchFamily="34" charset="-122"/>
                <a:sym typeface="+mn-lt"/>
              </a:rPr>
              <a:t>AI</a:t>
            </a:r>
            <a:r>
              <a:rPr lang="zh-CN" altLang="en-US" sz="2000" dirty="0">
                <a:solidFill>
                  <a:srgbClr val="1369B2"/>
                </a:solidFill>
                <a:latin typeface="微软雅黑" panose="020B0503020204020204" pitchFamily="34" charset="-122"/>
                <a:ea typeface="微软雅黑" panose="020B0503020204020204" pitchFamily="34" charset="-122"/>
                <a:sym typeface="+mn-lt"/>
              </a:rPr>
              <a:t>对分析需求和查询思路进行梳理</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，帮助判断</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HiveQL</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语句的结构是否合理，并提示可能存在的问题。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6" name="椭圆 5"/>
          <p:cNvSpPr/>
          <p:nvPr/>
        </p:nvSpPr>
        <p:spPr>
          <a:xfrm>
            <a:off x="5015086"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en-US" altLang="zh-CN" dirty="0">
                <a:latin typeface="微软雅黑" panose="020B0503020204020204" pitchFamily="34" charset="-122"/>
                <a:ea typeface="微软雅黑" panose="020B0503020204020204" pitchFamily="34" charset="-122"/>
                <a:sym typeface="+mn-ea"/>
              </a:rPr>
              <a:t>AI</a:t>
            </a:r>
            <a:endParaRPr lang="zh-CN" altLang="en-US"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5733906"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助</a:t>
            </a:r>
            <a:endParaRPr lang="zh-CN" altLang="en-US" sz="2800" dirty="0">
              <a:latin typeface="微软雅黑" panose="020B0503020204020204" pitchFamily="34" charset="-122"/>
              <a:ea typeface="微软雅黑" panose="020B0503020204020204" pitchFamily="34" charset="-122"/>
              <a:sym typeface="+mn-ea"/>
            </a:endParaRPr>
          </a:p>
        </p:txBody>
      </p:sp>
      <p:sp>
        <p:nvSpPr>
          <p:cNvPr id="8" name="椭圆 7"/>
          <p:cNvSpPr/>
          <p:nvPr/>
        </p:nvSpPr>
        <p:spPr>
          <a:xfrm>
            <a:off x="6452726"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学</a:t>
            </a:r>
            <a:endParaRPr lang="zh-CN" altLang="en-US"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p:cNvSpPr txBox="1"/>
          <p:nvPr/>
        </p:nvSpPr>
        <p:spPr>
          <a:xfrm>
            <a:off x="1143690" y="266995"/>
            <a:ext cx="5671595" cy="506086"/>
          </a:xfrm>
          <a:prstGeom prst="rect">
            <a:avLst/>
          </a:prstGeom>
        </p:spPr>
        <p:txBody>
          <a:bodyPr lIns="0" tIns="60958" rIns="0" bIns="60958"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None/>
            </a:pPr>
            <a:r>
              <a:rPr lang="zh-CN" altLang="en-US" sz="2400" b="1" dirty="0">
                <a:solidFill>
                  <a:srgbClr val="595959"/>
                </a:solidFill>
                <a:latin typeface="微软雅黑" panose="020B0503020204020204" pitchFamily="34" charset="-122"/>
                <a:ea typeface="微软雅黑" panose="020B0503020204020204" pitchFamily="34" charset="-122"/>
                <a:cs typeface="+mn-ea"/>
                <a:sym typeface="+mn-lt"/>
              </a:rPr>
              <a:t>单元总结</a:t>
            </a:r>
            <a:endParaRPr lang="en-GB" altLang="zh-CN" sz="2400" b="1" dirty="0">
              <a:solidFill>
                <a:srgbClr val="595959"/>
              </a:solidFill>
              <a:latin typeface="微软雅黑" panose="020B0503020204020204" pitchFamily="34" charset="-122"/>
              <a:ea typeface="微软雅黑" panose="020B0503020204020204" pitchFamily="34" charset="-122"/>
              <a:cs typeface="+mn-ea"/>
              <a:sym typeface="+mn-lt"/>
            </a:endParaRPr>
          </a:p>
        </p:txBody>
      </p:sp>
      <p:sp>
        <p:nvSpPr>
          <p:cNvPr id="3" name="圆角矩形 2"/>
          <p:cNvSpPr/>
          <p:nvPr/>
        </p:nvSpPr>
        <p:spPr>
          <a:xfrm>
            <a:off x="1162768" y="1865559"/>
            <a:ext cx="9864878" cy="3076403"/>
          </a:xfrm>
          <a:prstGeom prst="roundRect">
            <a:avLst>
              <a:gd name="adj" fmla="val 0"/>
            </a:avLst>
          </a:prstGeom>
          <a:noFill/>
          <a:ln w="3175">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endParaRPr lang="zh-CN" altLang="en-US" sz="3200">
              <a:cs typeface="+mn-ea"/>
              <a:sym typeface="+mn-lt"/>
            </a:endParaRPr>
          </a:p>
        </p:txBody>
      </p:sp>
      <p:sp>
        <p:nvSpPr>
          <p:cNvPr id="4" name="TextBox 38"/>
          <p:cNvSpPr txBox="1"/>
          <p:nvPr/>
        </p:nvSpPr>
        <p:spPr>
          <a:xfrm>
            <a:off x="1558594" y="2637706"/>
            <a:ext cx="9109012" cy="1792286"/>
          </a:xfrm>
          <a:prstGeom prst="rect">
            <a:avLst/>
          </a:prstGeom>
          <a:noFill/>
        </p:spPr>
        <p:txBody>
          <a:bodyPr wrap="square" lIns="0" tIns="0" rIns="0" bIns="0"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a:lstStyle>
          <a:p>
            <a:pPr algn="just">
              <a:lnSpc>
                <a:spcPct val="15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本单元主要讲解了</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的数据查询语言</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。首先，介绍了</a:t>
            </a:r>
            <a:r>
              <a:rPr lang="en-US" altLang="zh-CN"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SELECT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语句的语法结构</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。然后，讲解了常见的</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查询方式</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，包括</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条件查询</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公共表表达式</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分组查询</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排序查询</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合并查询</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连接查询</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和</a:t>
            </a:r>
            <a:r>
              <a:rPr lang="zh-CN" altLang="en-US" sz="2000" dirty="0">
                <a:solidFill>
                  <a:srgbClr val="1369B2"/>
                </a:solidFill>
                <a:latin typeface="微软雅黑" panose="020B0503020204020204" pitchFamily="34" charset="-122"/>
                <a:ea typeface="微软雅黑" panose="020B0503020204020204" pitchFamily="34" charset="-122"/>
                <a:cs typeface="微软雅黑" panose="020B0503020204020204" pitchFamily="34" charset="-122"/>
                <a:sym typeface="+mn-lt"/>
              </a:rPr>
              <a:t>抽样查询</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。通过本单元的学习，读者能够熟练编写</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HiveQL</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查询语句查询</a:t>
            </a:r>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Hive</a:t>
            </a: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表中的数据，为实际数据仓库分析应用提供支撑。</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 name="椭圆 4"/>
          <p:cNvSpPr/>
          <p:nvPr/>
        </p:nvSpPr>
        <p:spPr>
          <a:xfrm>
            <a:off x="438412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algn="ctr"/>
            <a:r>
              <a:rPr lang="zh-CN" altLang="en-US" sz="2800" dirty="0">
                <a:latin typeface="微软雅黑" panose="020B0503020204020204" pitchFamily="34" charset="-122"/>
                <a:ea typeface="微软雅黑" panose="020B0503020204020204" pitchFamily="34" charset="-122"/>
              </a:rPr>
              <a:t>单</a:t>
            </a:r>
            <a:endParaRPr lang="zh-CN" altLang="en-US" sz="2800" dirty="0">
              <a:latin typeface="微软雅黑" panose="020B0503020204020204" pitchFamily="34" charset="-122"/>
              <a:ea typeface="微软雅黑" panose="020B0503020204020204" pitchFamily="34" charset="-122"/>
            </a:endParaRPr>
          </a:p>
        </p:txBody>
      </p:sp>
      <p:sp>
        <p:nvSpPr>
          <p:cNvPr id="6" name="椭圆 5"/>
          <p:cNvSpPr/>
          <p:nvPr/>
        </p:nvSpPr>
        <p:spPr>
          <a:xfrm>
            <a:off x="510294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元</a:t>
            </a:r>
            <a:endParaRPr lang="zh-CN" altLang="en-US" sz="2800" dirty="0">
              <a:latin typeface="微软雅黑" panose="020B0503020204020204" pitchFamily="34" charset="-122"/>
              <a:ea typeface="微软雅黑" panose="020B0503020204020204" pitchFamily="34" charset="-122"/>
              <a:sym typeface="+mn-ea"/>
            </a:endParaRPr>
          </a:p>
        </p:txBody>
      </p:sp>
      <p:sp>
        <p:nvSpPr>
          <p:cNvPr id="7" name="椭圆 6"/>
          <p:cNvSpPr/>
          <p:nvPr/>
        </p:nvSpPr>
        <p:spPr>
          <a:xfrm>
            <a:off x="582176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dirty="0">
                <a:latin typeface="微软雅黑" panose="020B0503020204020204" pitchFamily="34" charset="-122"/>
                <a:ea typeface="微软雅黑" panose="020B0503020204020204" pitchFamily="34" charset="-122"/>
                <a:sym typeface="+mn-ea"/>
              </a:rPr>
              <a:t>总</a:t>
            </a:r>
            <a:endParaRPr lang="zh-CN" altLang="en-US" sz="2800" dirty="0">
              <a:latin typeface="微软雅黑" panose="020B0503020204020204" pitchFamily="34" charset="-122"/>
              <a:ea typeface="微软雅黑" panose="020B0503020204020204" pitchFamily="34" charset="-122"/>
              <a:sym typeface="+mn-ea"/>
            </a:endParaRPr>
          </a:p>
        </p:txBody>
      </p:sp>
      <p:sp>
        <p:nvSpPr>
          <p:cNvPr id="8" name="椭圆 7"/>
          <p:cNvSpPr/>
          <p:nvPr/>
        </p:nvSpPr>
        <p:spPr>
          <a:xfrm>
            <a:off x="6540583" y="1505519"/>
            <a:ext cx="718820" cy="7188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1219200" rtl="0" eaLnBrk="1" latinLnBrk="0" hangingPunct="1">
              <a:defRPr sz="2400" kern="1200">
                <a:solidFill>
                  <a:schemeClr val="lt1"/>
                </a:solidFill>
                <a:latin typeface="+mn-lt"/>
                <a:ea typeface="+mn-ea"/>
                <a:cs typeface="+mn-cs"/>
              </a:defRPr>
            </a:lvl1pPr>
            <a:lvl2pPr marL="609600" algn="l" defTabSz="1219200" rtl="0" eaLnBrk="1" latinLnBrk="0" hangingPunct="1">
              <a:defRPr sz="2400" kern="1200">
                <a:solidFill>
                  <a:schemeClr val="lt1"/>
                </a:solidFill>
                <a:latin typeface="+mn-lt"/>
                <a:ea typeface="+mn-ea"/>
                <a:cs typeface="+mn-cs"/>
              </a:defRPr>
            </a:lvl2pPr>
            <a:lvl3pPr marL="1219200" algn="l" defTabSz="1219200" rtl="0" eaLnBrk="1" latinLnBrk="0" hangingPunct="1">
              <a:defRPr sz="2400" kern="1200">
                <a:solidFill>
                  <a:schemeClr val="lt1"/>
                </a:solidFill>
                <a:latin typeface="+mn-lt"/>
                <a:ea typeface="+mn-ea"/>
                <a:cs typeface="+mn-cs"/>
              </a:defRPr>
            </a:lvl3pPr>
            <a:lvl4pPr marL="1828800" algn="l" defTabSz="1219200" rtl="0" eaLnBrk="1" latinLnBrk="0" hangingPunct="1">
              <a:defRPr sz="2400" kern="1200">
                <a:solidFill>
                  <a:schemeClr val="lt1"/>
                </a:solidFill>
                <a:latin typeface="+mn-lt"/>
                <a:ea typeface="+mn-ea"/>
                <a:cs typeface="+mn-cs"/>
              </a:defRPr>
            </a:lvl4pPr>
            <a:lvl5pPr marL="2438400" algn="l" defTabSz="1219200" rtl="0" eaLnBrk="1" latinLnBrk="0" hangingPunct="1">
              <a:defRPr sz="2400" kern="1200">
                <a:solidFill>
                  <a:schemeClr val="lt1"/>
                </a:solidFill>
                <a:latin typeface="+mn-lt"/>
                <a:ea typeface="+mn-ea"/>
                <a:cs typeface="+mn-cs"/>
              </a:defRPr>
            </a:lvl5pPr>
            <a:lvl6pPr marL="3048000" algn="l" defTabSz="1219200" rtl="0" eaLnBrk="1" latinLnBrk="0" hangingPunct="1">
              <a:defRPr sz="2400" kern="1200">
                <a:solidFill>
                  <a:schemeClr val="lt1"/>
                </a:solidFill>
                <a:latin typeface="+mn-lt"/>
                <a:ea typeface="+mn-ea"/>
                <a:cs typeface="+mn-cs"/>
              </a:defRPr>
            </a:lvl6pPr>
            <a:lvl7pPr marL="3657600" algn="l" defTabSz="1219200" rtl="0" eaLnBrk="1" latinLnBrk="0" hangingPunct="1">
              <a:defRPr sz="2400" kern="1200">
                <a:solidFill>
                  <a:schemeClr val="lt1"/>
                </a:solidFill>
                <a:latin typeface="+mn-lt"/>
                <a:ea typeface="+mn-ea"/>
                <a:cs typeface="+mn-cs"/>
              </a:defRPr>
            </a:lvl7pPr>
            <a:lvl8pPr marL="4267200" algn="l" defTabSz="1219200" rtl="0" eaLnBrk="1" latinLnBrk="0" hangingPunct="1">
              <a:defRPr sz="2400" kern="1200">
                <a:solidFill>
                  <a:schemeClr val="lt1"/>
                </a:solidFill>
                <a:latin typeface="+mn-lt"/>
                <a:ea typeface="+mn-ea"/>
                <a:cs typeface="+mn-cs"/>
              </a:defRPr>
            </a:lvl8pPr>
            <a:lvl9pPr marL="4876800" algn="l" defTabSz="1219200" rtl="0" eaLnBrk="1" latinLnBrk="0" hangingPunct="1">
              <a:defRPr sz="2400" kern="1200">
                <a:solidFill>
                  <a:schemeClr val="lt1"/>
                </a:solidFill>
                <a:latin typeface="+mn-lt"/>
                <a:ea typeface="+mn-ea"/>
                <a:cs typeface="+mn-cs"/>
              </a:defRPr>
            </a:lvl9pPr>
          </a:lstStyle>
          <a:p>
            <a:pPr lvl="0" algn="ctr"/>
            <a:r>
              <a:rPr lang="zh-CN" altLang="en-US" sz="2800">
                <a:latin typeface="微软雅黑" panose="020B0503020204020204" pitchFamily="34" charset="-122"/>
                <a:ea typeface="微软雅黑" panose="020B0503020204020204" pitchFamily="34" charset="-122"/>
                <a:sym typeface="+mn-ea"/>
              </a:rPr>
              <a:t>结</a:t>
            </a:r>
            <a:endParaRPr lang="zh-CN" altLang="en-US" sz="280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
</file>

<file path=ppt/tags/tag1.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2.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3.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4.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5.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6.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7.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8.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9.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0.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1.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2.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3.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4.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5.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6.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7.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8.xml><?xml version="1.0" encoding="utf-8"?>
<p:tagLst xmlns:p="http://schemas.openxmlformats.org/presentationml/2006/main">
  <p:tag name="KSO_WM_DIAGRAM_VIRTUALLY_FRAME" val="{&quot;height&quot;:260.0614173228347,&quot;left&quot;:94.38283464566929,&quot;top&quot;:225.45811023622045,&quot;width&quot;:776.779212598425}"/>
</p:tagLst>
</file>

<file path=ppt/tags/tag1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2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3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4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7.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8.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59.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0.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1.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2.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3.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4.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5.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6.xml><?xml version="1.0" encoding="utf-8"?>
<p:tagLst xmlns:p="http://schemas.openxmlformats.org/presentationml/2006/main">
  <p:tag name="KSO_WM_DIAGRAM_VIRTUALLY_FRAME" val="{&quot;height&quot;:344.0029133858267,&quot;left&quot;:231.5196062992126,&quot;top&quot;:150.4740157480315,&quot;width&quot;:490.30307086614164}"/>
</p:tagLst>
</file>

<file path=ppt/tags/tag67.xml><?xml version="1.0" encoding="utf-8"?>
<p:tagLst xmlns:p="http://schemas.openxmlformats.org/presentationml/2006/main">
  <p:tag name="ISPRING_RESOURCE_PATHS_HASH_PRESENTER" val="3f15e6573a385e41c33bb97e7105a62faa5c484"/>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ud0ofpxa">
      <a:majorFont>
        <a:latin typeface="字魂105号-简雅黑"/>
        <a:ea typeface="字魂105号-简雅黑"/>
        <a:cs typeface=""/>
      </a:majorFont>
      <a:minorFont>
        <a:latin typeface="字魂105号-简雅黑"/>
        <a:ea typeface="字魂105号-简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25378</Words>
  <Application>WPS 演示</Application>
  <PresentationFormat>自定义</PresentationFormat>
  <Paragraphs>1885</Paragraphs>
  <Slides>177</Slides>
  <Notes>178</Notes>
  <HiddenSlides>0</HiddenSlides>
  <MMClips>0</MMClips>
  <ScaleCrop>false</ScaleCrop>
  <HeadingPairs>
    <vt:vector size="8" baseType="variant">
      <vt:variant>
        <vt:lpstr>已用的字体</vt:lpstr>
      </vt:variant>
      <vt:variant>
        <vt:i4>20</vt:i4>
      </vt:variant>
      <vt:variant>
        <vt:lpstr>主题</vt:lpstr>
      </vt:variant>
      <vt:variant>
        <vt:i4>2</vt:i4>
      </vt:variant>
      <vt:variant>
        <vt:lpstr>嵌入 OLE 服务器</vt:lpstr>
      </vt:variant>
      <vt:variant>
        <vt:i4>6</vt:i4>
      </vt:variant>
      <vt:variant>
        <vt:lpstr>幻灯片标题</vt:lpstr>
      </vt:variant>
      <vt:variant>
        <vt:i4>177</vt:i4>
      </vt:variant>
    </vt:vector>
  </HeadingPairs>
  <TitlesOfParts>
    <vt:vector size="205" baseType="lpstr">
      <vt:lpstr>Arial</vt:lpstr>
      <vt:lpstr>宋体</vt:lpstr>
      <vt:lpstr>Wingdings</vt:lpstr>
      <vt:lpstr>微软雅黑</vt:lpstr>
      <vt:lpstr>思源黑体 CN Medium</vt:lpstr>
      <vt:lpstr>黑体</vt:lpstr>
      <vt:lpstr>字魂58号-创中黑</vt:lpstr>
      <vt:lpstr>Source Han Sans K Bold</vt:lpstr>
      <vt:lpstr>Calibri</vt:lpstr>
      <vt:lpstr>U.S. 101</vt:lpstr>
      <vt:lpstr>Segoe Print</vt:lpstr>
      <vt:lpstr>Roboto</vt:lpstr>
      <vt:lpstr>Times New Roman</vt:lpstr>
      <vt:lpstr>Open Sans Light</vt:lpstr>
      <vt:lpstr>Courier New</vt:lpstr>
      <vt:lpstr>字魂105号-简雅黑</vt:lpstr>
      <vt:lpstr>Arial Unicode MS</vt:lpstr>
      <vt:lpstr>Impact</vt:lpstr>
      <vt:lpstr>思源黑体 CN Regular</vt:lpstr>
      <vt:lpstr>Yu Gothic UI Semibold</vt:lpstr>
      <vt:lpstr>webwppDefTheme</vt:lpstr>
      <vt:lpstr>Office 主题</vt:lpstr>
      <vt:lpstr>Package</vt:lpstr>
      <vt:lpstr>Package</vt:lpstr>
      <vt:lpstr>Package</vt:lpstr>
      <vt:lpstr>Package</vt:lpstr>
      <vt:lpstr>Package</vt:lpstr>
      <vt:lpstr>Package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蓝白商务述职报告工作总结ppt模板</dc:title>
  <dc:creator>常董</dc:creator>
  <cp:lastModifiedBy>李磊</cp:lastModifiedBy>
  <cp:revision>1951</cp:revision>
  <dcterms:created xsi:type="dcterms:W3CDTF">2020-11-11T09:29:00Z</dcterms:created>
  <dcterms:modified xsi:type="dcterms:W3CDTF">2026-08-31T06:49:09Z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689D822710C54413ACF3D408DA5195C4_12</vt:lpwstr>
  </property>
</Properties>
</file>